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24"/>
  </p:notesMasterIdLst>
  <p:sldIdLst>
    <p:sldId id="256" r:id="rId2"/>
    <p:sldId id="257" r:id="rId3"/>
    <p:sldId id="263" r:id="rId4"/>
    <p:sldId id="259" r:id="rId5"/>
    <p:sldId id="260" r:id="rId6"/>
    <p:sldId id="261" r:id="rId7"/>
    <p:sldId id="262" r:id="rId8"/>
    <p:sldId id="264" r:id="rId9"/>
    <p:sldId id="265" r:id="rId10"/>
    <p:sldId id="268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7" r:id="rId20"/>
    <p:sldId id="276" r:id="rId21"/>
    <p:sldId id="258" r:id="rId22"/>
    <p:sldId id="27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2.png>
</file>

<file path=ppt/media/image3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F9523-27D7-4BC6-A5D3-85F2F63633CB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4136BC-2C35-425A-AE34-CCD4FE8DEA3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13685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smtClean="0"/>
              <a:t>Aslında bu liste farklı kütüphanelerin sitelerinde yaptığı karşılaştırmalarla uzatılabilir.</a:t>
            </a:r>
          </a:p>
          <a:p>
            <a:r>
              <a:rPr lang="tr-TR" dirty="0" smtClean="0"/>
              <a:t>Matlab lisans sorunları,</a:t>
            </a:r>
            <a:r>
              <a:rPr lang="tr-TR" baseline="0" dirty="0" smtClean="0"/>
              <a:t> kapalı kaynak olması ve dönüştürücülerinin pahalı olması</a:t>
            </a:r>
            <a:r>
              <a:rPr lang="tr-TR" dirty="0" smtClean="0"/>
              <a:t> yapılan programın satılmasını imkansız hale getiriyor. Python programlarında</a:t>
            </a:r>
            <a:r>
              <a:rPr lang="tr-TR" baseline="0" dirty="0" smtClean="0"/>
              <a:t> lisans ve </a:t>
            </a:r>
            <a:r>
              <a:rPr lang="tr-TR" baseline="0" dirty="0" err="1" smtClean="0"/>
              <a:t>dağırım</a:t>
            </a:r>
            <a:r>
              <a:rPr lang="tr-TR" baseline="0" dirty="0" smtClean="0"/>
              <a:t> sorunları olmuyor.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136BC-2C35-425A-AE34-CCD4FE8DEA34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749167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smtClean="0"/>
              <a:t>Yine yüklenmediyse https://www.lfd.uci.edu/~gohlke/pythonlibs/ sitesinden paketi bulup indirin. Komut</a:t>
            </a:r>
            <a:r>
              <a:rPr lang="tr-TR" baseline="0" dirty="0" smtClean="0"/>
              <a:t> sisteminden dosyanın olduğu klasöre girin. Ve </a:t>
            </a:r>
            <a:r>
              <a:rPr lang="tr-TR" baseline="0" dirty="0" err="1" smtClean="0"/>
              <a:t>pip</a:t>
            </a:r>
            <a:r>
              <a:rPr lang="tr-TR" baseline="0" dirty="0" smtClean="0"/>
              <a:t> </a:t>
            </a:r>
            <a:r>
              <a:rPr lang="tr-TR" baseline="0" dirty="0" err="1" smtClean="0"/>
              <a:t>install</a:t>
            </a:r>
            <a:r>
              <a:rPr lang="tr-TR" baseline="0" dirty="0" smtClean="0"/>
              <a:t> «dosyanın tam </a:t>
            </a:r>
            <a:r>
              <a:rPr lang="tr-TR" baseline="0" dirty="0" err="1" smtClean="0"/>
              <a:t>adı.whl</a:t>
            </a:r>
            <a:r>
              <a:rPr lang="tr-TR" baseline="0" dirty="0" smtClean="0"/>
              <a:t>»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136BC-2C35-425A-AE34-CCD4FE8DEA34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79747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smtClean="0"/>
              <a:t>***Uygulamalı göster.***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136BC-2C35-425A-AE34-CCD4FE8DEA34}" type="slidenum">
              <a:rPr lang="tr-TR" smtClean="0"/>
              <a:t>17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55038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 smtClean="0"/>
              <a:t>append</a:t>
            </a:r>
            <a:r>
              <a:rPr lang="tr-TR" dirty="0" smtClean="0"/>
              <a:t>, </a:t>
            </a:r>
            <a:r>
              <a:rPr lang="tr-TR" dirty="0" err="1" smtClean="0"/>
              <a:t>range</a:t>
            </a:r>
            <a:r>
              <a:rPr lang="tr-TR" dirty="0" smtClean="0"/>
              <a:t>, </a:t>
            </a:r>
            <a:r>
              <a:rPr lang="tr-TR" dirty="0" err="1" smtClean="0"/>
              <a:t>lambda</a:t>
            </a:r>
            <a:r>
              <a:rPr lang="tr-TR" dirty="0" smtClean="0"/>
              <a:t>, </a:t>
            </a:r>
            <a:r>
              <a:rPr lang="tr-TR" dirty="0" err="1" smtClean="0"/>
              <a:t>map</a:t>
            </a:r>
            <a:r>
              <a:rPr lang="tr-TR" dirty="0" smtClean="0"/>
              <a:t>, </a:t>
            </a:r>
            <a:r>
              <a:rPr lang="tr-TR" dirty="0" err="1" smtClean="0"/>
              <a:t>zip</a:t>
            </a:r>
            <a:r>
              <a:rPr lang="tr-TR" dirty="0" smtClean="0"/>
              <a:t> açıkla</a:t>
            </a: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4136BC-2C35-425A-AE34-CCD4FE8DEA34}" type="slidenum">
              <a:rPr lang="tr-TR" smtClean="0"/>
              <a:t>18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90395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30000696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12306652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0561237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98544323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4275884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45364553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75150100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8356088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06967100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23138746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48195982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48700373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52936224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3890139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00154688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49272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C4261-FD9D-4022-9DDD-D57101E0FEBC}" type="datetimeFigureOut">
              <a:rPr lang="tr-TR" smtClean="0"/>
              <a:t>29.11.2017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1193B22-750B-48A0-9AC6-DFF26DDBD74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086524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ransition spd="slow">
    <p:push dir="u"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getpython3.com/" TargetMode="External"/><Relationship Id="rId2" Type="http://schemas.openxmlformats.org/officeDocument/2006/relationships/hyperlink" Target="http://www.pyzo.org/whypython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python.org/3/tutorial/index.html" TargetMode="External"/><Relationship Id="rId5" Type="http://schemas.openxmlformats.org/officeDocument/2006/relationships/hyperlink" Target="https://www.tutorialspoint.com/python/python_dictionary.htm" TargetMode="External"/><Relationship Id="rId4" Type="http://schemas.openxmlformats.org/officeDocument/2006/relationships/hyperlink" Target="http://www.diveintopython3.net/index.html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ownload/" TargetMode="External"/><Relationship Id="rId2" Type="http://schemas.openxmlformats.org/officeDocument/2006/relationships/hyperlink" Target="https://www.python.org/downloads/release/python-363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oftware.seek.intel.com/python-distribution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smtClean="0"/>
              <a:t>Python nedir?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 smtClean="0"/>
              <a:t>Python programlama dili versiyon 3</a:t>
            </a:r>
          </a:p>
          <a:p>
            <a:r>
              <a:rPr lang="tr-TR" sz="1400" dirty="0" smtClean="0"/>
              <a:t>Not : Yazı ağırlıklı slayt ama dikkatiniz bana verin.</a:t>
            </a:r>
            <a:endParaRPr lang="tr-TR" sz="1400" dirty="0"/>
          </a:p>
        </p:txBody>
      </p:sp>
      <p:pic>
        <p:nvPicPr>
          <p:cNvPr id="1028" name="Picture 4" descr="python logo ile ilgili görsel sonu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213" y="1712414"/>
            <a:ext cx="5724525" cy="193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37771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769577" y="0"/>
            <a:ext cx="9422422" cy="6858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tr-TR" sz="1000" dirty="0" smtClean="0"/>
              <a:t>&gt;&gt;&gt; </a:t>
            </a:r>
            <a:r>
              <a:rPr lang="tr-TR" sz="1000" b="1" dirty="0" err="1" smtClean="0"/>
              <a:t>help</a:t>
            </a:r>
            <a:r>
              <a:rPr lang="tr-TR" sz="1000" b="1" dirty="0" smtClean="0"/>
              <a:t>()</a:t>
            </a:r>
          </a:p>
          <a:p>
            <a:pPr marL="0" indent="0">
              <a:buNone/>
            </a:pPr>
            <a:r>
              <a:rPr lang="en-US" sz="1000" dirty="0"/>
              <a:t>Welcome to Python 3.6's help utility</a:t>
            </a:r>
            <a:r>
              <a:rPr lang="en-US" sz="1000" dirty="0" smtClean="0"/>
              <a:t>!</a:t>
            </a:r>
            <a:endParaRPr lang="en-US" sz="1000" dirty="0"/>
          </a:p>
          <a:p>
            <a:pPr marL="0" indent="0">
              <a:buNone/>
            </a:pPr>
            <a:r>
              <a:rPr lang="en-US" sz="1000" dirty="0"/>
              <a:t>If this is your first time using Python, you should definitely check out</a:t>
            </a:r>
          </a:p>
          <a:p>
            <a:pPr marL="0" indent="0">
              <a:buNone/>
            </a:pPr>
            <a:r>
              <a:rPr lang="en-US" sz="1000" dirty="0"/>
              <a:t>the tutorial on the Internet at http://docs.python.org/3.6/tutorial</a:t>
            </a:r>
            <a:r>
              <a:rPr lang="en-US" sz="1000" dirty="0" smtClean="0"/>
              <a:t>/.</a:t>
            </a:r>
            <a:endParaRPr lang="en-US" sz="1000" dirty="0"/>
          </a:p>
          <a:p>
            <a:pPr marL="0" indent="0">
              <a:buNone/>
            </a:pPr>
            <a:r>
              <a:rPr lang="en-US" sz="1000" dirty="0"/>
              <a:t>Enter the name of any module, keyword, or topic to get help on writing</a:t>
            </a:r>
          </a:p>
          <a:p>
            <a:pPr marL="0" indent="0">
              <a:buNone/>
            </a:pPr>
            <a:r>
              <a:rPr lang="en-US" sz="1000" dirty="0"/>
              <a:t>Python programs and using Python modules.  To quit this help utility and</a:t>
            </a:r>
          </a:p>
          <a:p>
            <a:pPr marL="0" indent="0">
              <a:buNone/>
            </a:pPr>
            <a:r>
              <a:rPr lang="en-US" sz="1000" dirty="0"/>
              <a:t>return to the interpreter, just type "quit</a:t>
            </a:r>
            <a:r>
              <a:rPr lang="en-US" sz="1000" dirty="0" smtClean="0"/>
              <a:t>".</a:t>
            </a:r>
            <a:endParaRPr lang="en-US" sz="1000" dirty="0"/>
          </a:p>
          <a:p>
            <a:pPr marL="0" indent="0">
              <a:buNone/>
            </a:pPr>
            <a:r>
              <a:rPr lang="en-US" sz="1000" dirty="0"/>
              <a:t>To get a list of available modules, keywords, symbols, or topics, type</a:t>
            </a:r>
          </a:p>
          <a:p>
            <a:pPr marL="0" indent="0">
              <a:buNone/>
            </a:pPr>
            <a:r>
              <a:rPr lang="en-US" sz="1000" dirty="0"/>
              <a:t>"modules", "keywords", "symbols", or "topics".  Each module also comes</a:t>
            </a:r>
          </a:p>
          <a:p>
            <a:pPr marL="0" indent="0">
              <a:buNone/>
            </a:pPr>
            <a:r>
              <a:rPr lang="en-US" sz="1000" dirty="0"/>
              <a:t>with a one-line summary of what it does; to list the modules whose name</a:t>
            </a:r>
          </a:p>
          <a:p>
            <a:pPr marL="0" indent="0">
              <a:buNone/>
            </a:pPr>
            <a:r>
              <a:rPr lang="en-US" sz="1000" dirty="0"/>
              <a:t>or summary contain a given string such as "spam", type "modules spam</a:t>
            </a:r>
            <a:r>
              <a:rPr lang="en-US" sz="1000" dirty="0" smtClean="0"/>
              <a:t>".</a:t>
            </a:r>
            <a:endParaRPr lang="tr-TR" sz="1000" dirty="0" smtClean="0"/>
          </a:p>
          <a:p>
            <a:pPr marL="0" indent="0">
              <a:buNone/>
            </a:pPr>
            <a:r>
              <a:rPr lang="en-US" sz="1000" b="1" dirty="0"/>
              <a:t>help&gt; </a:t>
            </a:r>
            <a:r>
              <a:rPr lang="en-US" sz="1000" dirty="0"/>
              <a:t>print</a:t>
            </a:r>
          </a:p>
          <a:p>
            <a:pPr marL="0" indent="0">
              <a:buNone/>
            </a:pPr>
            <a:r>
              <a:rPr lang="en-US" sz="1000" dirty="0"/>
              <a:t>Help on built-in function print in module </a:t>
            </a:r>
            <a:r>
              <a:rPr lang="en-US" sz="1000" dirty="0" err="1"/>
              <a:t>builtins</a:t>
            </a:r>
            <a:r>
              <a:rPr lang="en-US" sz="1000" dirty="0" smtClean="0"/>
              <a:t>:</a:t>
            </a:r>
            <a:endParaRPr lang="en-US" sz="1000" dirty="0"/>
          </a:p>
          <a:p>
            <a:pPr marL="0" indent="0">
              <a:buNone/>
            </a:pPr>
            <a:r>
              <a:rPr lang="en-US" sz="1000" dirty="0"/>
              <a:t>print(...)</a:t>
            </a:r>
          </a:p>
          <a:p>
            <a:pPr marL="0" indent="0">
              <a:buNone/>
            </a:pPr>
            <a:r>
              <a:rPr lang="en-US" sz="1000" dirty="0"/>
              <a:t>    print(value, ..., </a:t>
            </a:r>
            <a:r>
              <a:rPr lang="en-US" sz="1000" dirty="0" err="1"/>
              <a:t>sep</a:t>
            </a:r>
            <a:r>
              <a:rPr lang="en-US" sz="1000" dirty="0"/>
              <a:t>=' ', end='\n', file=</a:t>
            </a:r>
            <a:r>
              <a:rPr lang="en-US" sz="1000" dirty="0" err="1"/>
              <a:t>sys.stdout</a:t>
            </a:r>
            <a:r>
              <a:rPr lang="en-US" sz="1000" dirty="0"/>
              <a:t>, flush=False</a:t>
            </a:r>
            <a:r>
              <a:rPr lang="en-US" sz="1000" dirty="0" smtClean="0"/>
              <a:t>)</a:t>
            </a:r>
            <a:endParaRPr lang="en-US" sz="1000" dirty="0"/>
          </a:p>
          <a:p>
            <a:pPr marL="0" indent="0">
              <a:buNone/>
            </a:pPr>
            <a:r>
              <a:rPr lang="en-US" sz="1000" dirty="0"/>
              <a:t>    Prints the values to a stream, or to </a:t>
            </a:r>
            <a:r>
              <a:rPr lang="en-US" sz="1000" dirty="0" err="1"/>
              <a:t>sys.stdout</a:t>
            </a:r>
            <a:r>
              <a:rPr lang="en-US" sz="1000" dirty="0"/>
              <a:t> by </a:t>
            </a:r>
            <a:r>
              <a:rPr lang="en-US" sz="1000" dirty="0" smtClean="0"/>
              <a:t>default.</a:t>
            </a:r>
          </a:p>
          <a:p>
            <a:pPr marL="0" indent="0">
              <a:buNone/>
            </a:pPr>
            <a:r>
              <a:rPr lang="en-US" sz="1000" dirty="0" smtClean="0"/>
              <a:t>    Optional keyword arguments:</a:t>
            </a:r>
          </a:p>
          <a:p>
            <a:pPr marL="0" indent="0">
              <a:buNone/>
            </a:pPr>
            <a:r>
              <a:rPr lang="en-US" sz="1000" dirty="0" smtClean="0"/>
              <a:t>    file:  a file-like object (stream); defaults to the current </a:t>
            </a:r>
            <a:r>
              <a:rPr lang="en-US" sz="1000" dirty="0" err="1" smtClean="0"/>
              <a:t>sys.stdout</a:t>
            </a:r>
            <a:r>
              <a:rPr lang="en-US" sz="1000" dirty="0" smtClean="0"/>
              <a:t>.</a:t>
            </a:r>
          </a:p>
          <a:p>
            <a:pPr marL="0" indent="0">
              <a:buNone/>
            </a:pPr>
            <a:r>
              <a:rPr lang="en-US" sz="1000" dirty="0" smtClean="0"/>
              <a:t>    </a:t>
            </a:r>
            <a:r>
              <a:rPr lang="en-US" sz="1000" dirty="0" err="1" smtClean="0"/>
              <a:t>sep</a:t>
            </a:r>
            <a:r>
              <a:rPr lang="en-US" sz="1000" dirty="0" smtClean="0"/>
              <a:t>:   string inserted between values, default a space.</a:t>
            </a:r>
          </a:p>
          <a:p>
            <a:pPr marL="0" indent="0">
              <a:buNone/>
            </a:pPr>
            <a:r>
              <a:rPr lang="en-US" sz="1000" dirty="0" smtClean="0"/>
              <a:t>    </a:t>
            </a:r>
            <a:r>
              <a:rPr lang="en-US" sz="1000" dirty="0"/>
              <a:t>end:   string appended after the last value, default a newline.</a:t>
            </a:r>
          </a:p>
          <a:p>
            <a:pPr marL="0" indent="0">
              <a:buNone/>
            </a:pPr>
            <a:r>
              <a:rPr lang="en-US" sz="1000" dirty="0"/>
              <a:t>    flush: whether to forcibly flush the stream</a:t>
            </a:r>
            <a:r>
              <a:rPr lang="en-US" sz="1000" dirty="0" smtClean="0"/>
              <a:t>.</a:t>
            </a:r>
            <a:endParaRPr lang="tr-TR" sz="1000" dirty="0" smtClean="0"/>
          </a:p>
          <a:p>
            <a:pPr marL="0" indent="0">
              <a:buNone/>
            </a:pPr>
            <a:r>
              <a:rPr lang="en-US" sz="1000" b="1" dirty="0"/>
              <a:t>help&gt; </a:t>
            </a:r>
            <a:r>
              <a:rPr lang="en-US" sz="1000" dirty="0" smtClean="0"/>
              <a:t>quit</a:t>
            </a:r>
            <a:endParaRPr lang="en-US" sz="1000" dirty="0"/>
          </a:p>
          <a:p>
            <a:pPr marL="0" indent="0">
              <a:buNone/>
            </a:pPr>
            <a:r>
              <a:rPr lang="en-US" sz="1000" dirty="0"/>
              <a:t>You are now leaving help and returning to the Python </a:t>
            </a:r>
            <a:r>
              <a:rPr lang="en-US" sz="1000" dirty="0" smtClean="0"/>
              <a:t>interpreter.</a:t>
            </a:r>
            <a:r>
              <a:rPr lang="tr-TR" sz="1000" dirty="0" smtClean="0"/>
              <a:t> </a:t>
            </a:r>
            <a:r>
              <a:rPr lang="en-US" sz="1000" dirty="0" smtClean="0"/>
              <a:t>If </a:t>
            </a:r>
            <a:r>
              <a:rPr lang="en-US" sz="1000" dirty="0"/>
              <a:t>you want to ask for help on a particular object directly from </a:t>
            </a:r>
            <a:r>
              <a:rPr lang="en-US" sz="1000" dirty="0" smtClean="0"/>
              <a:t>the</a:t>
            </a:r>
            <a:r>
              <a:rPr lang="tr-TR" sz="1000" dirty="0" smtClean="0"/>
              <a:t> </a:t>
            </a:r>
            <a:r>
              <a:rPr lang="en-US" sz="1000" dirty="0" smtClean="0"/>
              <a:t>interpreter</a:t>
            </a:r>
            <a:r>
              <a:rPr lang="en-US" sz="1000" dirty="0"/>
              <a:t>, you can type "help(object)".  Executing "help('string</a:t>
            </a:r>
            <a:r>
              <a:rPr lang="en-US" sz="1000" dirty="0" smtClean="0"/>
              <a:t>')"</a:t>
            </a:r>
            <a:r>
              <a:rPr lang="tr-TR" sz="1000" dirty="0" smtClean="0"/>
              <a:t> </a:t>
            </a:r>
            <a:r>
              <a:rPr lang="en-US" sz="1000" dirty="0" smtClean="0"/>
              <a:t>has </a:t>
            </a:r>
            <a:r>
              <a:rPr lang="en-US" sz="1000" dirty="0"/>
              <a:t>the same effect as typing a particular string at the help&gt; prompt</a:t>
            </a:r>
            <a:r>
              <a:rPr lang="en-US" sz="1000" dirty="0" smtClean="0"/>
              <a:t>.</a:t>
            </a:r>
            <a:endParaRPr lang="en-US" sz="1000" dirty="0"/>
          </a:p>
        </p:txBody>
      </p:sp>
      <p:sp>
        <p:nvSpPr>
          <p:cNvPr id="5" name="Dikdörtgen 4"/>
          <p:cNvSpPr/>
          <p:nvPr/>
        </p:nvSpPr>
        <p:spPr>
          <a:xfrm>
            <a:off x="7246980" y="0"/>
            <a:ext cx="38571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3600" dirty="0" smtClean="0"/>
              <a:t>Yard1m S1stem1</a:t>
            </a:r>
            <a:endParaRPr lang="tr-TR" sz="3600" dirty="0"/>
          </a:p>
        </p:txBody>
      </p:sp>
    </p:spTree>
    <p:extLst>
      <p:ext uri="{BB962C8B-B14F-4D97-AF65-F5344CB8AC3E}">
        <p14:creationId xmlns:p14="http://schemas.microsoft.com/office/powerpoint/2010/main" val="19439318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Komut Satırından Python Paketleri Yüklemek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 err="1" smtClean="0"/>
              <a:t>pip</a:t>
            </a:r>
            <a:r>
              <a:rPr lang="tr-TR" dirty="0" smtClean="0"/>
              <a:t>(Python </a:t>
            </a:r>
            <a:r>
              <a:rPr lang="tr-TR" dirty="0" err="1" smtClean="0"/>
              <a:t>packet</a:t>
            </a:r>
            <a:r>
              <a:rPr lang="tr-TR" dirty="0" smtClean="0"/>
              <a:t> </a:t>
            </a:r>
            <a:r>
              <a:rPr lang="tr-TR" dirty="0" err="1" smtClean="0"/>
              <a:t>installer</a:t>
            </a:r>
            <a:r>
              <a:rPr lang="tr-TR" dirty="0" smtClean="0"/>
              <a:t>) başkalarının yaptığı Python uygulamalarını kullanmanıza olanak sağlar. Eksik paketler varsa genelde otomatik bulur, derler ve yükler. Paketleri </a:t>
            </a:r>
            <a:r>
              <a:rPr lang="tr-TR" dirty="0" err="1" smtClean="0"/>
              <a:t>pypi</a:t>
            </a:r>
            <a:r>
              <a:rPr lang="tr-TR" dirty="0" smtClean="0"/>
              <a:t> sitesinde yayınlanıyor. Hayat </a:t>
            </a:r>
            <a:r>
              <a:rPr lang="tr-TR" dirty="0" err="1" smtClean="0"/>
              <a:t>pip</a:t>
            </a:r>
            <a:r>
              <a:rPr lang="tr-TR" dirty="0" smtClean="0"/>
              <a:t> ile çok güzel.</a:t>
            </a:r>
          </a:p>
          <a:p>
            <a:r>
              <a:rPr lang="tr-TR" dirty="0" err="1" smtClean="0"/>
              <a:t>Conda</a:t>
            </a:r>
            <a:r>
              <a:rPr lang="tr-TR" dirty="0" smtClean="0"/>
              <a:t> Sadece </a:t>
            </a:r>
            <a:r>
              <a:rPr lang="tr-TR" dirty="0" err="1" smtClean="0"/>
              <a:t>Anaconda</a:t>
            </a:r>
            <a:r>
              <a:rPr lang="tr-TR" dirty="0" smtClean="0"/>
              <a:t> ve Intel Python ile kullanılabilir. </a:t>
            </a:r>
            <a:r>
              <a:rPr lang="tr-TR" dirty="0" err="1" smtClean="0"/>
              <a:t>Anaconda</a:t>
            </a:r>
            <a:r>
              <a:rPr lang="tr-TR" dirty="0" smtClean="0"/>
              <a:t> </a:t>
            </a:r>
            <a:r>
              <a:rPr lang="tr-TR" dirty="0" err="1" smtClean="0"/>
              <a:t>Cloud</a:t>
            </a:r>
            <a:r>
              <a:rPr lang="tr-TR" dirty="0" smtClean="0"/>
              <a:t> üzerinde paketler yayınlanıyor.</a:t>
            </a:r>
          </a:p>
          <a:p>
            <a:r>
              <a:rPr lang="tr-TR" dirty="0" err="1" smtClean="0"/>
              <a:t>pip</a:t>
            </a:r>
            <a:r>
              <a:rPr lang="tr-TR" dirty="0" smtClean="0"/>
              <a:t> </a:t>
            </a:r>
            <a:r>
              <a:rPr lang="tr-TR" dirty="0" err="1" smtClean="0"/>
              <a:t>install</a:t>
            </a:r>
            <a:r>
              <a:rPr lang="tr-TR" dirty="0" smtClean="0"/>
              <a:t> « paket adı » yada </a:t>
            </a:r>
            <a:r>
              <a:rPr lang="tr-TR" dirty="0" err="1" smtClean="0"/>
              <a:t>python</a:t>
            </a:r>
            <a:r>
              <a:rPr lang="tr-TR" dirty="0" smtClean="0"/>
              <a:t> –m </a:t>
            </a:r>
            <a:r>
              <a:rPr lang="tr-TR" dirty="0" err="1" smtClean="0"/>
              <a:t>pip</a:t>
            </a:r>
            <a:r>
              <a:rPr lang="tr-TR" dirty="0" smtClean="0"/>
              <a:t> </a:t>
            </a:r>
            <a:r>
              <a:rPr lang="tr-TR" dirty="0" err="1" smtClean="0"/>
              <a:t>install</a:t>
            </a:r>
            <a:r>
              <a:rPr lang="tr-TR" dirty="0" smtClean="0"/>
              <a:t> « paket adı »</a:t>
            </a:r>
          </a:p>
          <a:p>
            <a:pPr marL="0" indent="0">
              <a:buNone/>
            </a:pPr>
            <a:r>
              <a:rPr lang="tr-TR" sz="1400" dirty="0" smtClean="0"/>
              <a:t>Not: Linux sistemlerinde versiyon 2 ve versiyon 3 ayrımı yapmak için pip3 kullanılabiliyor.</a:t>
            </a:r>
          </a:p>
          <a:p>
            <a:r>
              <a:rPr lang="tr-TR" dirty="0" smtClean="0"/>
              <a:t>Şimdi sizden eğer internet varsa </a:t>
            </a:r>
            <a:r>
              <a:rPr lang="tr-TR" dirty="0" err="1" smtClean="0"/>
              <a:t>numpy</a:t>
            </a:r>
            <a:r>
              <a:rPr lang="tr-TR" dirty="0" smtClean="0"/>
              <a:t>, </a:t>
            </a:r>
            <a:r>
              <a:rPr lang="tr-TR" dirty="0" err="1" smtClean="0"/>
              <a:t>scipy</a:t>
            </a:r>
            <a:r>
              <a:rPr lang="tr-TR" dirty="0" smtClean="0"/>
              <a:t>, </a:t>
            </a:r>
            <a:r>
              <a:rPr lang="tr-TR" dirty="0" err="1" smtClean="0"/>
              <a:t>mathplotlib</a:t>
            </a:r>
            <a:r>
              <a:rPr lang="tr-TR" dirty="0" smtClean="0"/>
              <a:t>, </a:t>
            </a:r>
            <a:r>
              <a:rPr lang="tr-TR" dirty="0" err="1" smtClean="0"/>
              <a:t>pandas</a:t>
            </a:r>
            <a:r>
              <a:rPr lang="tr-TR" dirty="0"/>
              <a:t>, </a:t>
            </a:r>
            <a:r>
              <a:rPr lang="tr-TR" dirty="0" err="1"/>
              <a:t>bottleneck</a:t>
            </a:r>
            <a:r>
              <a:rPr lang="tr-TR" dirty="0"/>
              <a:t> </a:t>
            </a:r>
            <a:r>
              <a:rPr lang="tr-TR" dirty="0" smtClean="0"/>
              <a:t>yüklemenizi istiyorum.</a:t>
            </a:r>
          </a:p>
          <a:p>
            <a:r>
              <a:rPr lang="tr-TR" dirty="0" err="1" smtClean="0"/>
              <a:t>pip</a:t>
            </a:r>
            <a:r>
              <a:rPr lang="tr-TR" dirty="0" smtClean="0"/>
              <a:t> </a:t>
            </a:r>
            <a:r>
              <a:rPr lang="tr-TR" dirty="0" err="1" smtClean="0"/>
              <a:t>install</a:t>
            </a:r>
            <a:r>
              <a:rPr lang="tr-TR" dirty="0" smtClean="0"/>
              <a:t> </a:t>
            </a:r>
            <a:r>
              <a:rPr lang="tr-TR" dirty="0" err="1" smtClean="0"/>
              <a:t>numpy</a:t>
            </a:r>
            <a:r>
              <a:rPr lang="tr-TR" dirty="0" smtClean="0"/>
              <a:t> </a:t>
            </a:r>
            <a:r>
              <a:rPr lang="tr-TR" dirty="0" err="1" smtClean="0"/>
              <a:t>scipy</a:t>
            </a:r>
            <a:r>
              <a:rPr lang="tr-TR" dirty="0" smtClean="0"/>
              <a:t> </a:t>
            </a:r>
            <a:r>
              <a:rPr lang="tr-TR" dirty="0" err="1" smtClean="0"/>
              <a:t>mathplotlib</a:t>
            </a:r>
            <a:r>
              <a:rPr lang="tr-TR" dirty="0" smtClean="0"/>
              <a:t> </a:t>
            </a:r>
            <a:r>
              <a:rPr lang="tr-TR" dirty="0" err="1" smtClean="0"/>
              <a:t>pandas</a:t>
            </a:r>
            <a:r>
              <a:rPr lang="tr-TR" dirty="0" smtClean="0"/>
              <a:t> </a:t>
            </a:r>
            <a:r>
              <a:rPr lang="tr-TR" dirty="0" err="1"/>
              <a:t>bottleneck</a:t>
            </a:r>
            <a:endParaRPr lang="tr-TR" dirty="0" smtClean="0"/>
          </a:p>
          <a:p>
            <a:r>
              <a:rPr lang="tr-TR" dirty="0" smtClean="0"/>
              <a:t>Yüklenmediyse yönetici veya </a:t>
            </a:r>
            <a:r>
              <a:rPr lang="tr-TR" dirty="0" err="1" smtClean="0"/>
              <a:t>root</a:t>
            </a:r>
            <a:r>
              <a:rPr lang="tr-TR" dirty="0" smtClean="0"/>
              <a:t> olarak komut sistemini çalıştırın ve tekrar deneyin.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472404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501288" y="0"/>
            <a:ext cx="9690711" cy="6858000"/>
          </a:xfrm>
        </p:spPr>
        <p:txBody>
          <a:bodyPr>
            <a:normAutofit fontScale="92500" lnSpcReduction="20000"/>
          </a:bodyPr>
          <a:lstStyle/>
          <a:p>
            <a:r>
              <a:rPr lang="tr-TR" dirty="0" smtClean="0"/>
              <a:t>Yorum satırı: ‘’’ Çok satırlı yorum .Programda çalışmasını istemediğiniz ama sonraki gün «ben ne yapmıştım burada?»  hatırlatması yazabileceğiniz satırlardır. ‘’’</a:t>
            </a:r>
          </a:p>
          <a:p>
            <a:pPr marL="0" indent="0">
              <a:buNone/>
            </a:pPr>
            <a:r>
              <a:rPr lang="tr-TR" dirty="0"/>
              <a:t># </a:t>
            </a:r>
            <a:r>
              <a:rPr lang="tr-TR" dirty="0" smtClean="0"/>
              <a:t>Tek satırlı yorum</a:t>
            </a:r>
          </a:p>
          <a:p>
            <a:r>
              <a:rPr lang="tr-TR" dirty="0" smtClean="0"/>
              <a:t>Listeler: İstediğiniz veri tipini saklayabilirsiniz. *</a:t>
            </a:r>
            <a:r>
              <a:rPr lang="tr-TR" dirty="0" err="1" smtClean="0"/>
              <a:t>args</a:t>
            </a:r>
            <a:r>
              <a:rPr lang="tr-TR" dirty="0" smtClean="0"/>
              <a:t> dendiyse * işareti </a:t>
            </a:r>
            <a:r>
              <a:rPr lang="tr-TR" dirty="0" err="1" smtClean="0"/>
              <a:t>list</a:t>
            </a:r>
            <a:r>
              <a:rPr lang="tr-TR" dirty="0" smtClean="0"/>
              <a:t> manasına gelir.</a:t>
            </a:r>
          </a:p>
          <a:p>
            <a:pPr marL="0" indent="0">
              <a:buNone/>
            </a:pPr>
            <a:r>
              <a:rPr lang="tr-TR" dirty="0" smtClean="0"/>
              <a:t>&gt;&gt;&gt; </a:t>
            </a:r>
            <a:r>
              <a:rPr lang="tr-TR" dirty="0" err="1" smtClean="0"/>
              <a:t>ad_numara</a:t>
            </a:r>
            <a:r>
              <a:rPr lang="tr-TR" dirty="0" smtClean="0"/>
              <a:t>=[‘robotik’, 2, ’Türkçe’, 98516854]</a:t>
            </a:r>
            <a:endParaRPr lang="tr-TR" dirty="0"/>
          </a:p>
          <a:p>
            <a:pPr marL="0" indent="0">
              <a:buNone/>
            </a:pPr>
            <a:r>
              <a:rPr lang="tr-TR" dirty="0"/>
              <a:t>&gt;&gt;&gt; </a:t>
            </a:r>
            <a:r>
              <a:rPr lang="tr-TR" dirty="0" err="1"/>
              <a:t>print</a:t>
            </a:r>
            <a:r>
              <a:rPr lang="tr-TR" dirty="0"/>
              <a:t>(</a:t>
            </a:r>
            <a:r>
              <a:rPr lang="tr-TR" dirty="0" err="1"/>
              <a:t>ad_numara</a:t>
            </a:r>
            <a:r>
              <a:rPr lang="tr-TR" dirty="0"/>
              <a:t>)</a:t>
            </a:r>
          </a:p>
          <a:p>
            <a:pPr marL="0" indent="0">
              <a:buNone/>
            </a:pPr>
            <a:r>
              <a:rPr lang="tr-TR" dirty="0"/>
              <a:t>['robotik', 2, 'Türkçe', 98516854</a:t>
            </a:r>
            <a:r>
              <a:rPr lang="tr-TR" dirty="0" smtClean="0"/>
              <a:t>]</a:t>
            </a:r>
          </a:p>
          <a:p>
            <a:pPr marL="0" indent="0">
              <a:buNone/>
            </a:pPr>
            <a:r>
              <a:rPr lang="tr-TR" dirty="0"/>
              <a:t>&gt;&gt;&gt; </a:t>
            </a:r>
            <a:r>
              <a:rPr lang="tr-TR" dirty="0" err="1"/>
              <a:t>print</a:t>
            </a:r>
            <a:r>
              <a:rPr lang="tr-TR" dirty="0"/>
              <a:t>(</a:t>
            </a:r>
            <a:r>
              <a:rPr lang="tr-TR" dirty="0" err="1"/>
              <a:t>ad_numara</a:t>
            </a:r>
            <a:r>
              <a:rPr lang="tr-TR" dirty="0"/>
              <a:t>[0</a:t>
            </a:r>
            <a:r>
              <a:rPr lang="tr-TR" dirty="0" smtClean="0"/>
              <a:t>])  # 0 İle başlıyor.</a:t>
            </a:r>
            <a:endParaRPr lang="tr-TR" dirty="0"/>
          </a:p>
          <a:p>
            <a:pPr marL="0" indent="0">
              <a:buNone/>
            </a:pPr>
            <a:r>
              <a:rPr lang="tr-TR" dirty="0" smtClean="0"/>
              <a:t>Robotik</a:t>
            </a:r>
          </a:p>
          <a:p>
            <a:pPr marL="0" indent="0">
              <a:buNone/>
            </a:pPr>
            <a:r>
              <a:rPr lang="tr-TR" dirty="0"/>
              <a:t>&gt;&gt;&gt; </a:t>
            </a:r>
            <a:r>
              <a:rPr lang="tr-TR" dirty="0" err="1"/>
              <a:t>print</a:t>
            </a:r>
            <a:r>
              <a:rPr lang="tr-TR" dirty="0"/>
              <a:t>(</a:t>
            </a:r>
            <a:r>
              <a:rPr lang="tr-TR" dirty="0" err="1"/>
              <a:t>ad_numara</a:t>
            </a:r>
            <a:r>
              <a:rPr lang="tr-TR" dirty="0" smtClean="0"/>
              <a:t>[-1])  # matlab </a:t>
            </a:r>
            <a:r>
              <a:rPr lang="tr-TR" dirty="0" err="1" smtClean="0"/>
              <a:t>end</a:t>
            </a:r>
            <a:r>
              <a:rPr lang="tr-TR" dirty="0" smtClean="0"/>
              <a:t> -&gt; Python -1</a:t>
            </a:r>
            <a:endParaRPr lang="tr-TR" dirty="0"/>
          </a:p>
          <a:p>
            <a:pPr marL="0" indent="0">
              <a:buNone/>
            </a:pPr>
            <a:r>
              <a:rPr lang="tr-TR" dirty="0" smtClean="0"/>
              <a:t>98516854</a:t>
            </a:r>
          </a:p>
          <a:p>
            <a:pPr marL="0" indent="0">
              <a:buNone/>
            </a:pPr>
            <a:r>
              <a:rPr lang="tr-TR" dirty="0"/>
              <a:t>&gt;&gt;&gt; </a:t>
            </a:r>
            <a:r>
              <a:rPr lang="tr-TR" dirty="0" err="1"/>
              <a:t>print</a:t>
            </a:r>
            <a:r>
              <a:rPr lang="tr-TR" dirty="0"/>
              <a:t>(</a:t>
            </a:r>
            <a:r>
              <a:rPr lang="tr-TR" dirty="0" err="1"/>
              <a:t>ad_numara</a:t>
            </a:r>
            <a:r>
              <a:rPr lang="tr-TR" dirty="0" smtClean="0"/>
              <a:t>[-2])  </a:t>
            </a:r>
            <a:r>
              <a:rPr lang="tr-TR" dirty="0"/>
              <a:t># matlab </a:t>
            </a:r>
            <a:r>
              <a:rPr lang="tr-TR" dirty="0" err="1"/>
              <a:t>end</a:t>
            </a:r>
            <a:r>
              <a:rPr lang="tr-TR" dirty="0"/>
              <a:t> -&gt; Python -</a:t>
            </a:r>
            <a:r>
              <a:rPr lang="tr-TR" dirty="0" smtClean="0"/>
              <a:t>1</a:t>
            </a:r>
          </a:p>
          <a:p>
            <a:pPr marL="0" indent="0">
              <a:buNone/>
            </a:pPr>
            <a:r>
              <a:rPr lang="tr-TR" dirty="0" smtClean="0"/>
              <a:t>Türkçe</a:t>
            </a:r>
          </a:p>
          <a:p>
            <a:r>
              <a:rPr lang="tr-TR" dirty="0" err="1" smtClean="0"/>
              <a:t>Tuple</a:t>
            </a:r>
            <a:r>
              <a:rPr lang="tr-TR" dirty="0" smtClean="0"/>
              <a:t>: Listelerden tek farkı bir kez tanımlanır ve uzunluğu bir daha değişmez.</a:t>
            </a:r>
          </a:p>
          <a:p>
            <a:pPr marL="0" indent="0">
              <a:buNone/>
            </a:pPr>
            <a:r>
              <a:rPr lang="tr-TR" dirty="0"/>
              <a:t>&gt;&gt;&gt; </a:t>
            </a:r>
            <a:r>
              <a:rPr lang="tr-TR" dirty="0" err="1" smtClean="0"/>
              <a:t>ad_numara</a:t>
            </a:r>
            <a:r>
              <a:rPr lang="tr-TR" dirty="0" smtClean="0"/>
              <a:t>=(‘</a:t>
            </a:r>
            <a:r>
              <a:rPr lang="tr-TR" dirty="0"/>
              <a:t>robotik’, 2, ’Türkçe’, </a:t>
            </a:r>
            <a:r>
              <a:rPr lang="tr-TR" dirty="0" smtClean="0"/>
              <a:t>98516854</a:t>
            </a:r>
            <a:r>
              <a:rPr lang="tr-TR" dirty="0"/>
              <a:t>)</a:t>
            </a:r>
            <a:endParaRPr lang="tr-TR" dirty="0" smtClean="0"/>
          </a:p>
          <a:p>
            <a:r>
              <a:rPr lang="tr-TR" dirty="0" smtClean="0"/>
              <a:t>Dictionary: Telefon defteri gibi. Ada karşılık numara veya tersi. **</a:t>
            </a:r>
            <a:r>
              <a:rPr lang="tr-TR" dirty="0" err="1" smtClean="0"/>
              <a:t>keys</a:t>
            </a:r>
            <a:r>
              <a:rPr lang="tr-TR" dirty="0" smtClean="0"/>
              <a:t> dendiyse ** </a:t>
            </a:r>
            <a:r>
              <a:rPr lang="tr-TR" dirty="0" err="1" smtClean="0"/>
              <a:t>dict</a:t>
            </a:r>
            <a:endParaRPr lang="tr-TR" dirty="0" smtClean="0"/>
          </a:p>
          <a:p>
            <a:pPr marL="0" indent="0">
              <a:buNone/>
            </a:pPr>
            <a:r>
              <a:rPr lang="tr-TR" dirty="0" smtClean="0"/>
              <a:t>&gt;&gt;&gt; SUFFIXES </a:t>
            </a:r>
            <a:r>
              <a:rPr lang="tr-TR" dirty="0"/>
              <a:t>= {1000: ['KB', 'MB', 'GB', 'TB', 'PB', 'EB', 'ZB', 'YB'],</a:t>
            </a:r>
          </a:p>
          <a:p>
            <a:pPr marL="0" indent="0">
              <a:buNone/>
            </a:pPr>
            <a:r>
              <a:rPr lang="tr-TR" dirty="0"/>
              <a:t>            1024: ['</a:t>
            </a:r>
            <a:r>
              <a:rPr lang="tr-TR" dirty="0" err="1"/>
              <a:t>KiB</a:t>
            </a:r>
            <a:r>
              <a:rPr lang="tr-TR" dirty="0"/>
              <a:t>', '</a:t>
            </a:r>
            <a:r>
              <a:rPr lang="tr-TR" dirty="0" err="1"/>
              <a:t>MiB</a:t>
            </a:r>
            <a:r>
              <a:rPr lang="tr-TR" dirty="0"/>
              <a:t>', '</a:t>
            </a:r>
            <a:r>
              <a:rPr lang="tr-TR" dirty="0" err="1"/>
              <a:t>GiB</a:t>
            </a:r>
            <a:r>
              <a:rPr lang="tr-TR" dirty="0"/>
              <a:t>', '</a:t>
            </a:r>
            <a:r>
              <a:rPr lang="tr-TR" dirty="0" err="1"/>
              <a:t>TiB</a:t>
            </a:r>
            <a:r>
              <a:rPr lang="tr-TR" dirty="0"/>
              <a:t>', '</a:t>
            </a:r>
            <a:r>
              <a:rPr lang="tr-TR" dirty="0" err="1"/>
              <a:t>PiB</a:t>
            </a:r>
            <a:r>
              <a:rPr lang="tr-TR" dirty="0"/>
              <a:t>', '</a:t>
            </a:r>
            <a:r>
              <a:rPr lang="tr-TR" dirty="0" err="1"/>
              <a:t>EiB</a:t>
            </a:r>
            <a:r>
              <a:rPr lang="tr-TR" dirty="0"/>
              <a:t>', '</a:t>
            </a:r>
            <a:r>
              <a:rPr lang="tr-TR" dirty="0" err="1"/>
              <a:t>ZiB</a:t>
            </a:r>
            <a:r>
              <a:rPr lang="tr-TR" dirty="0"/>
              <a:t>', '</a:t>
            </a:r>
            <a:r>
              <a:rPr lang="tr-TR" dirty="0" err="1"/>
              <a:t>YiB</a:t>
            </a:r>
            <a:r>
              <a:rPr lang="tr-TR" dirty="0" smtClean="0"/>
              <a:t>']}</a:t>
            </a:r>
          </a:p>
          <a:p>
            <a:pPr marL="0" indent="0">
              <a:buNone/>
            </a:pPr>
            <a:r>
              <a:rPr lang="tr-TR" dirty="0"/>
              <a:t>&gt;&gt;&gt; </a:t>
            </a:r>
            <a:r>
              <a:rPr lang="tr-TR" dirty="0" err="1" smtClean="0"/>
              <a:t>print</a:t>
            </a:r>
            <a:r>
              <a:rPr lang="tr-TR" dirty="0" smtClean="0"/>
              <a:t>(SUFFIXES[1024])</a:t>
            </a:r>
          </a:p>
          <a:p>
            <a:pPr marL="0" indent="0">
              <a:buNone/>
            </a:pPr>
            <a:r>
              <a:rPr lang="tr-TR" dirty="0"/>
              <a:t>['</a:t>
            </a:r>
            <a:r>
              <a:rPr lang="tr-TR" dirty="0" err="1"/>
              <a:t>KiB</a:t>
            </a:r>
            <a:r>
              <a:rPr lang="tr-TR" dirty="0"/>
              <a:t>', '</a:t>
            </a:r>
            <a:r>
              <a:rPr lang="tr-TR" dirty="0" err="1"/>
              <a:t>MiB</a:t>
            </a:r>
            <a:r>
              <a:rPr lang="tr-TR" dirty="0"/>
              <a:t>', '</a:t>
            </a:r>
            <a:r>
              <a:rPr lang="tr-TR" dirty="0" err="1"/>
              <a:t>GiB</a:t>
            </a:r>
            <a:r>
              <a:rPr lang="tr-TR" dirty="0"/>
              <a:t>', '</a:t>
            </a:r>
            <a:r>
              <a:rPr lang="tr-TR" dirty="0" err="1"/>
              <a:t>TiB</a:t>
            </a:r>
            <a:r>
              <a:rPr lang="tr-TR" dirty="0"/>
              <a:t>', '</a:t>
            </a:r>
            <a:r>
              <a:rPr lang="tr-TR" dirty="0" err="1"/>
              <a:t>PiB</a:t>
            </a:r>
            <a:r>
              <a:rPr lang="tr-TR" dirty="0"/>
              <a:t>', '</a:t>
            </a:r>
            <a:r>
              <a:rPr lang="tr-TR" dirty="0" err="1"/>
              <a:t>EiB</a:t>
            </a:r>
            <a:r>
              <a:rPr lang="tr-TR" dirty="0"/>
              <a:t>', '</a:t>
            </a:r>
            <a:r>
              <a:rPr lang="tr-TR" dirty="0" err="1"/>
              <a:t>ZiB</a:t>
            </a:r>
            <a:r>
              <a:rPr lang="tr-TR" dirty="0"/>
              <a:t>', '</a:t>
            </a:r>
            <a:r>
              <a:rPr lang="tr-TR" dirty="0" err="1"/>
              <a:t>YiB</a:t>
            </a:r>
            <a:r>
              <a:rPr lang="tr-TR" dirty="0" smtClean="0"/>
              <a:t>']</a:t>
            </a:r>
          </a:p>
          <a:p>
            <a:pPr marL="0" indent="0">
              <a:buNone/>
            </a:pP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116947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536458" y="58614"/>
            <a:ext cx="9655542" cy="6799385"/>
          </a:xfrm>
        </p:spPr>
        <p:txBody>
          <a:bodyPr/>
          <a:lstStyle/>
          <a:p>
            <a:pPr marL="0" indent="0">
              <a:buNone/>
            </a:pPr>
            <a:r>
              <a:rPr lang="tr-TR" dirty="0" smtClean="0"/>
              <a:t>‘’’</a:t>
            </a:r>
            <a:r>
              <a:rPr lang="tr-TR" dirty="0" err="1" smtClean="0"/>
              <a:t>IDEnizi</a:t>
            </a:r>
            <a:r>
              <a:rPr lang="tr-TR" dirty="0" smtClean="0"/>
              <a:t> açın lütfen ve şu programı deneyin. Python main gibi özel fonksiyonlara ihtiyacı yoktur. Noktalı virgül şart değildir. Değeri yazdır demedikçe değer ekranda gözükmez.’’’</a:t>
            </a:r>
          </a:p>
          <a:p>
            <a:pPr marL="0" indent="0">
              <a:buNone/>
            </a:pPr>
            <a:r>
              <a:rPr lang="tr-TR" dirty="0" smtClean="0"/>
              <a:t>x=3</a:t>
            </a:r>
          </a:p>
          <a:p>
            <a:pPr marL="0" indent="0">
              <a:buNone/>
            </a:pPr>
            <a:r>
              <a:rPr lang="tr-TR" dirty="0" err="1" smtClean="0"/>
              <a:t>if</a:t>
            </a:r>
            <a:r>
              <a:rPr lang="tr-TR" dirty="0"/>
              <a:t> </a:t>
            </a:r>
            <a:r>
              <a:rPr lang="tr-TR" dirty="0" smtClean="0"/>
              <a:t>x&gt;3: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tr-TR" dirty="0" err="1" smtClean="0"/>
              <a:t>print</a:t>
            </a:r>
            <a:r>
              <a:rPr lang="tr-TR" dirty="0" smtClean="0"/>
              <a:t>(</a:t>
            </a:r>
            <a:r>
              <a:rPr lang="tr-TR" dirty="0"/>
              <a:t>"</a:t>
            </a:r>
            <a:r>
              <a:rPr lang="tr-TR" dirty="0" smtClean="0"/>
              <a:t>üçten büyük")</a:t>
            </a:r>
          </a:p>
          <a:p>
            <a:pPr marL="0" indent="0">
              <a:buNone/>
            </a:pPr>
            <a:r>
              <a:rPr lang="tr-TR" dirty="0"/>
              <a:t>e</a:t>
            </a:r>
            <a:r>
              <a:rPr lang="tr-TR" dirty="0" smtClean="0"/>
              <a:t>lif 3&gt;x&gt;2:</a:t>
            </a:r>
          </a:p>
          <a:p>
            <a:pPr marL="0" indent="0">
              <a:buNone/>
            </a:pPr>
            <a:r>
              <a:rPr lang="tr-TR" dirty="0"/>
              <a:t>	 </a:t>
            </a:r>
            <a:r>
              <a:rPr lang="tr-TR" dirty="0" err="1"/>
              <a:t>print</a:t>
            </a:r>
            <a:r>
              <a:rPr lang="tr-TR" dirty="0"/>
              <a:t>("üçten </a:t>
            </a:r>
            <a:r>
              <a:rPr lang="tr-TR" dirty="0" smtClean="0"/>
              <a:t>küçük ve 2den büyük")</a:t>
            </a:r>
          </a:p>
          <a:p>
            <a:pPr marL="0" indent="0">
              <a:buNone/>
            </a:pPr>
            <a:r>
              <a:rPr lang="tr-TR" dirty="0" smtClean="0"/>
              <a:t>else:</a:t>
            </a:r>
          </a:p>
          <a:p>
            <a:pPr marL="0" indent="0">
              <a:buNone/>
            </a:pPr>
            <a:r>
              <a:rPr lang="tr-TR" dirty="0"/>
              <a:t>	 </a:t>
            </a:r>
            <a:r>
              <a:rPr lang="tr-TR" dirty="0" err="1"/>
              <a:t>print</a:t>
            </a:r>
            <a:r>
              <a:rPr lang="tr-TR" dirty="0" smtClean="0"/>
              <a:t>(</a:t>
            </a:r>
            <a:r>
              <a:rPr lang="tr-TR" dirty="0"/>
              <a:t>"</a:t>
            </a:r>
            <a:r>
              <a:rPr lang="tr-TR" dirty="0" smtClean="0"/>
              <a:t>ikiden küçük")</a:t>
            </a:r>
          </a:p>
          <a:p>
            <a:pPr marL="0" indent="0">
              <a:buNone/>
            </a:pPr>
            <a:r>
              <a:rPr lang="tr-TR" dirty="0" smtClean="0"/>
              <a:t># Tek satırda birkaç komut yazdırmak gerekirse.</a:t>
            </a:r>
          </a:p>
          <a:p>
            <a:pPr marL="0" indent="0">
              <a:buNone/>
            </a:pPr>
            <a:r>
              <a:rPr lang="tr-TR" dirty="0" err="1"/>
              <a:t>import</a:t>
            </a:r>
            <a:r>
              <a:rPr lang="tr-TR" dirty="0"/>
              <a:t> </a:t>
            </a:r>
            <a:r>
              <a:rPr lang="tr-TR" dirty="0" err="1"/>
              <a:t>sys</a:t>
            </a:r>
            <a:r>
              <a:rPr lang="tr-TR" dirty="0"/>
              <a:t>; x = '</a:t>
            </a:r>
            <a:r>
              <a:rPr lang="tr-TR" dirty="0" err="1"/>
              <a:t>foo</a:t>
            </a:r>
            <a:r>
              <a:rPr lang="tr-TR" dirty="0"/>
              <a:t>'; </a:t>
            </a:r>
            <a:r>
              <a:rPr lang="tr-TR" dirty="0" err="1"/>
              <a:t>sys.stdout.write</a:t>
            </a:r>
            <a:r>
              <a:rPr lang="tr-TR" dirty="0"/>
              <a:t>(x + '\n')</a:t>
            </a:r>
          </a:p>
        </p:txBody>
      </p:sp>
    </p:spTree>
    <p:extLst>
      <p:ext uri="{BB962C8B-B14F-4D97-AF65-F5344CB8AC3E}">
        <p14:creationId xmlns:p14="http://schemas.microsoft.com/office/powerpoint/2010/main" val="3305675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İki Programda Python Dili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İki adet programda Python dilini özetlemeye çalışacağım</a:t>
            </a:r>
            <a:r>
              <a:rPr lang="tr-TR" dirty="0" smtClean="0"/>
              <a:t>. Eğer programlama dillerinden biriyle 1 sene kadar uğraşan varsa bunları anlar ve sonraki aşamaya çabuk geçebilir.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942869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2596638" y="0"/>
            <a:ext cx="8754231" cy="659423"/>
          </a:xfrm>
        </p:spPr>
        <p:txBody>
          <a:bodyPr/>
          <a:lstStyle/>
          <a:p>
            <a:r>
              <a:rPr lang="tr-TR" dirty="0" smtClean="0"/>
              <a:t>İlk Program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596638" y="659422"/>
            <a:ext cx="9595362" cy="61985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dirty="0"/>
              <a:t>SUFFIXES = </a:t>
            </a:r>
            <a:r>
              <a:rPr lang="tr-TR" b="1" dirty="0"/>
              <a:t>{</a:t>
            </a:r>
            <a:r>
              <a:rPr lang="tr-TR" dirty="0"/>
              <a:t>1000: </a:t>
            </a:r>
            <a:r>
              <a:rPr lang="tr-TR" b="1" dirty="0"/>
              <a:t>[</a:t>
            </a:r>
            <a:r>
              <a:rPr lang="tr-TR" dirty="0"/>
              <a:t>'KB', 'MB', 'GB', 'TB', 'PB', 'EB', 'ZB', 'YB</a:t>
            </a:r>
            <a:r>
              <a:rPr lang="tr-TR" dirty="0" smtClean="0"/>
              <a:t>'</a:t>
            </a:r>
            <a:r>
              <a:rPr lang="tr-TR" b="1" dirty="0" smtClean="0"/>
              <a:t>]</a:t>
            </a:r>
            <a:r>
              <a:rPr lang="tr-TR" dirty="0" smtClean="0"/>
              <a:t>, </a:t>
            </a:r>
            <a:r>
              <a:rPr lang="tr-TR" b="1" dirty="0" smtClean="0"/>
              <a:t>\</a:t>
            </a:r>
            <a:r>
              <a:rPr lang="tr-TR" dirty="0"/>
              <a:t/>
            </a:r>
            <a:br>
              <a:rPr lang="tr-TR" dirty="0"/>
            </a:br>
            <a:r>
              <a:rPr lang="tr-TR" dirty="0"/>
              <a:t>            1024: ['</a:t>
            </a:r>
            <a:r>
              <a:rPr lang="tr-TR" dirty="0" err="1"/>
              <a:t>KiB</a:t>
            </a:r>
            <a:r>
              <a:rPr lang="tr-TR" dirty="0"/>
              <a:t>', '</a:t>
            </a:r>
            <a:r>
              <a:rPr lang="tr-TR" dirty="0" err="1"/>
              <a:t>MiB</a:t>
            </a:r>
            <a:r>
              <a:rPr lang="tr-TR" dirty="0"/>
              <a:t>', '</a:t>
            </a:r>
            <a:r>
              <a:rPr lang="tr-TR" dirty="0" err="1"/>
              <a:t>GiB</a:t>
            </a:r>
            <a:r>
              <a:rPr lang="tr-TR" dirty="0"/>
              <a:t>', '</a:t>
            </a:r>
            <a:r>
              <a:rPr lang="tr-TR" dirty="0" err="1"/>
              <a:t>TiB</a:t>
            </a:r>
            <a:r>
              <a:rPr lang="tr-TR" dirty="0"/>
              <a:t>', '</a:t>
            </a:r>
            <a:r>
              <a:rPr lang="tr-TR" dirty="0" err="1"/>
              <a:t>PiB</a:t>
            </a:r>
            <a:r>
              <a:rPr lang="tr-TR" dirty="0"/>
              <a:t>', '</a:t>
            </a:r>
            <a:r>
              <a:rPr lang="tr-TR" dirty="0" err="1"/>
              <a:t>EiB</a:t>
            </a:r>
            <a:r>
              <a:rPr lang="tr-TR" dirty="0"/>
              <a:t>', '</a:t>
            </a:r>
            <a:r>
              <a:rPr lang="tr-TR" dirty="0" err="1"/>
              <a:t>ZiB</a:t>
            </a:r>
            <a:r>
              <a:rPr lang="tr-TR" dirty="0"/>
              <a:t>', '</a:t>
            </a:r>
            <a:r>
              <a:rPr lang="tr-TR" dirty="0" err="1"/>
              <a:t>YiB</a:t>
            </a:r>
            <a:r>
              <a:rPr lang="tr-TR" dirty="0" smtClean="0"/>
              <a:t>'</a:t>
            </a:r>
            <a:r>
              <a:rPr lang="tr-TR" b="1" dirty="0" smtClean="0"/>
              <a:t>]}</a:t>
            </a:r>
            <a:r>
              <a:rPr lang="tr-TR" dirty="0" smtClean="0"/>
              <a:t> # Python tip kısıtlaması çok azdır.</a:t>
            </a:r>
            <a:r>
              <a:rPr lang="tr-TR" dirty="0"/>
              <a:t/>
            </a:r>
            <a:br>
              <a:rPr lang="tr-TR" dirty="0"/>
            </a:br>
            <a:r>
              <a:rPr lang="tr-TR" dirty="0"/>
              <a:t/>
            </a:r>
            <a:br>
              <a:rPr lang="tr-TR" dirty="0"/>
            </a:br>
            <a:r>
              <a:rPr lang="tr-TR" b="1" dirty="0"/>
              <a:t>def</a:t>
            </a:r>
            <a:r>
              <a:rPr lang="tr-TR" dirty="0"/>
              <a:t> </a:t>
            </a:r>
            <a:r>
              <a:rPr lang="tr-TR" dirty="0" err="1"/>
              <a:t>approximate_size</a:t>
            </a:r>
            <a:r>
              <a:rPr lang="tr-TR" dirty="0"/>
              <a:t>(size, a_kilobyte_is_1024_bytes=True</a:t>
            </a:r>
            <a:r>
              <a:rPr lang="tr-TR" dirty="0" smtClean="0"/>
              <a:t>): # fonksiyon tanımlaması</a:t>
            </a:r>
            <a:endParaRPr lang="tr-TR" dirty="0"/>
          </a:p>
          <a:p>
            <a:pPr marL="0" indent="0">
              <a:buNone/>
            </a:pPr>
            <a:r>
              <a:rPr lang="tr-TR" dirty="0"/>
              <a:t> </a:t>
            </a:r>
            <a:r>
              <a:rPr lang="tr-TR" dirty="0" smtClean="0"/>
              <a:t> </a:t>
            </a:r>
            <a:r>
              <a:rPr lang="tr-TR" dirty="0"/>
              <a:t>  </a:t>
            </a:r>
            <a:r>
              <a:rPr lang="tr-TR" b="1" dirty="0" err="1"/>
              <a:t>if</a:t>
            </a:r>
            <a:r>
              <a:rPr lang="tr-TR" dirty="0"/>
              <a:t> size &lt; 0</a:t>
            </a:r>
            <a:r>
              <a:rPr lang="tr-TR" dirty="0" smtClean="0"/>
              <a:t>: </a:t>
            </a:r>
            <a:r>
              <a:rPr lang="tr-TR" dirty="0"/>
              <a:t># programda hata </a:t>
            </a:r>
            <a:r>
              <a:rPr lang="tr-TR" dirty="0" smtClean="0"/>
              <a:t>göstermek. Return gibi program çalışmayı keser.</a:t>
            </a:r>
            <a:r>
              <a:rPr lang="tr-TR" dirty="0"/>
              <a:t/>
            </a:r>
            <a:br>
              <a:rPr lang="tr-TR" dirty="0"/>
            </a:br>
            <a:r>
              <a:rPr lang="tr-TR" dirty="0"/>
              <a:t>        </a:t>
            </a:r>
            <a:r>
              <a:rPr lang="tr-TR" b="1" dirty="0" err="1"/>
              <a:t>raise</a:t>
            </a:r>
            <a:r>
              <a:rPr lang="tr-TR" dirty="0"/>
              <a:t> </a:t>
            </a:r>
            <a:r>
              <a:rPr lang="tr-TR" dirty="0" err="1"/>
              <a:t>ValueError</a:t>
            </a:r>
            <a:r>
              <a:rPr lang="tr-TR" dirty="0"/>
              <a:t>('</a:t>
            </a:r>
            <a:r>
              <a:rPr lang="tr-TR" dirty="0" err="1"/>
              <a:t>number</a:t>
            </a:r>
            <a:r>
              <a:rPr lang="tr-TR" dirty="0"/>
              <a:t> </a:t>
            </a:r>
            <a:r>
              <a:rPr lang="tr-TR" dirty="0" err="1"/>
              <a:t>must</a:t>
            </a:r>
            <a:r>
              <a:rPr lang="tr-TR" dirty="0"/>
              <a:t> </a:t>
            </a:r>
            <a:r>
              <a:rPr lang="tr-TR" dirty="0" smtClean="0"/>
              <a:t>\ # satır uzun gelirse sonraki satırda devam et.</a:t>
            </a:r>
          </a:p>
          <a:p>
            <a:pPr marL="0" indent="0">
              <a:buNone/>
            </a:pPr>
            <a:r>
              <a:rPr lang="tr-TR" dirty="0" smtClean="0"/>
              <a:t>					be </a:t>
            </a:r>
            <a:r>
              <a:rPr lang="tr-TR" dirty="0" err="1"/>
              <a:t>non-negative</a:t>
            </a:r>
            <a:r>
              <a:rPr lang="tr-TR" dirty="0" smtClean="0"/>
              <a:t>')</a:t>
            </a:r>
            <a:r>
              <a:rPr lang="tr-TR" dirty="0"/>
              <a:t/>
            </a:r>
            <a:br>
              <a:rPr lang="tr-TR" dirty="0"/>
            </a:br>
            <a:r>
              <a:rPr lang="tr-TR" dirty="0"/>
              <a:t/>
            </a:r>
            <a:br>
              <a:rPr lang="tr-TR" dirty="0"/>
            </a:br>
            <a:r>
              <a:rPr lang="tr-TR" dirty="0"/>
              <a:t>    </a:t>
            </a:r>
            <a:r>
              <a:rPr lang="tr-TR" dirty="0" err="1"/>
              <a:t>multiple</a:t>
            </a:r>
            <a:r>
              <a:rPr lang="tr-TR" dirty="0"/>
              <a:t> = 1024 </a:t>
            </a:r>
            <a:r>
              <a:rPr lang="tr-TR" b="1" dirty="0" err="1"/>
              <a:t>if</a:t>
            </a:r>
            <a:r>
              <a:rPr lang="tr-TR" dirty="0"/>
              <a:t> a_kilobyte_is_1024_bytes </a:t>
            </a:r>
            <a:r>
              <a:rPr lang="tr-TR" b="1" dirty="0"/>
              <a:t>else</a:t>
            </a:r>
            <a:r>
              <a:rPr lang="tr-TR" dirty="0"/>
              <a:t> </a:t>
            </a:r>
            <a:r>
              <a:rPr lang="tr-TR" dirty="0" smtClean="0"/>
              <a:t>1000 # yanlış yazmadım </a:t>
            </a:r>
            <a:r>
              <a:rPr lang="tr-TR" dirty="0" smtClean="0">
                <a:sym typeface="Wingdings" panose="05000000000000000000" pitchFamily="2" charset="2"/>
              </a:rPr>
              <a:t></a:t>
            </a:r>
            <a:r>
              <a:rPr lang="tr-TR" dirty="0"/>
              <a:t/>
            </a:r>
            <a:br>
              <a:rPr lang="tr-TR" dirty="0"/>
            </a:br>
            <a:r>
              <a:rPr lang="tr-TR" dirty="0"/>
              <a:t>    </a:t>
            </a:r>
            <a:r>
              <a:rPr lang="tr-TR" b="1" dirty="0" err="1"/>
              <a:t>for</a:t>
            </a:r>
            <a:r>
              <a:rPr lang="tr-TR" dirty="0"/>
              <a:t> </a:t>
            </a:r>
            <a:r>
              <a:rPr lang="tr-TR" dirty="0" err="1"/>
              <a:t>suffix</a:t>
            </a:r>
            <a:r>
              <a:rPr lang="tr-TR" dirty="0"/>
              <a:t> in SUFFIXES[</a:t>
            </a:r>
            <a:r>
              <a:rPr lang="tr-TR" dirty="0" err="1"/>
              <a:t>multiple</a:t>
            </a:r>
            <a:r>
              <a:rPr lang="tr-TR" dirty="0" smtClean="0"/>
              <a:t>]: # bildiğimiz </a:t>
            </a:r>
            <a:r>
              <a:rPr lang="tr-TR" dirty="0" err="1" smtClean="0"/>
              <a:t>for</a:t>
            </a:r>
            <a:r>
              <a:rPr lang="tr-TR" dirty="0" smtClean="0"/>
              <a:t> </a:t>
            </a:r>
            <a:r>
              <a:rPr lang="tr-TR" dirty="0" err="1" smtClean="0"/>
              <a:t>loop</a:t>
            </a:r>
            <a:r>
              <a:rPr lang="tr-TR" dirty="0"/>
              <a:t/>
            </a:r>
            <a:br>
              <a:rPr lang="tr-TR" dirty="0"/>
            </a:br>
            <a:r>
              <a:rPr lang="tr-TR" dirty="0"/>
              <a:t>        size /= </a:t>
            </a:r>
            <a:r>
              <a:rPr lang="tr-TR" dirty="0" err="1"/>
              <a:t>multiple</a:t>
            </a:r>
            <a:r>
              <a:rPr lang="tr-TR" dirty="0"/>
              <a:t/>
            </a:r>
            <a:br>
              <a:rPr lang="tr-TR" dirty="0"/>
            </a:br>
            <a:r>
              <a:rPr lang="tr-TR" dirty="0"/>
              <a:t>        </a:t>
            </a:r>
            <a:r>
              <a:rPr lang="tr-TR" b="1" dirty="0" err="1"/>
              <a:t>if</a:t>
            </a:r>
            <a:r>
              <a:rPr lang="tr-TR" dirty="0"/>
              <a:t> size &lt; </a:t>
            </a:r>
            <a:r>
              <a:rPr lang="tr-TR" dirty="0" err="1"/>
              <a:t>multiple</a:t>
            </a:r>
            <a:r>
              <a:rPr lang="tr-TR" dirty="0"/>
              <a:t>:</a:t>
            </a:r>
            <a:br>
              <a:rPr lang="tr-TR" dirty="0"/>
            </a:br>
            <a:r>
              <a:rPr lang="tr-TR" dirty="0"/>
              <a:t>            </a:t>
            </a:r>
            <a:r>
              <a:rPr lang="tr-TR" dirty="0" err="1"/>
              <a:t>return</a:t>
            </a:r>
            <a:r>
              <a:rPr lang="tr-TR" dirty="0"/>
              <a:t> '{0:.1f} {1}'.</a:t>
            </a:r>
            <a:r>
              <a:rPr lang="tr-TR" b="1" dirty="0"/>
              <a:t>format(size</a:t>
            </a:r>
            <a:r>
              <a:rPr lang="tr-TR" dirty="0"/>
              <a:t>, </a:t>
            </a:r>
            <a:r>
              <a:rPr lang="tr-TR" dirty="0" err="1"/>
              <a:t>suffix</a:t>
            </a:r>
            <a:r>
              <a:rPr lang="tr-TR" dirty="0" smtClean="0"/>
              <a:t>) </a:t>
            </a:r>
            <a:r>
              <a:rPr lang="tr-TR" dirty="0"/>
              <a:t># </a:t>
            </a:r>
            <a:r>
              <a:rPr lang="tr-TR" dirty="0" smtClean="0"/>
              <a:t>‘{0},{1}’format(0,1) ‘0,1’ sonunu verir.</a:t>
            </a:r>
            <a:r>
              <a:rPr lang="tr-TR" dirty="0"/>
              <a:t/>
            </a:r>
            <a:br>
              <a:rPr lang="tr-TR" dirty="0"/>
            </a:br>
            <a:r>
              <a:rPr lang="tr-TR" dirty="0"/>
              <a:t/>
            </a:r>
            <a:br>
              <a:rPr lang="tr-TR" dirty="0"/>
            </a:br>
            <a:r>
              <a:rPr lang="tr-TR" dirty="0"/>
              <a:t>    </a:t>
            </a:r>
            <a:r>
              <a:rPr lang="tr-TR" b="1" dirty="0" err="1"/>
              <a:t>raise</a:t>
            </a:r>
            <a:r>
              <a:rPr lang="tr-TR" dirty="0"/>
              <a:t> </a:t>
            </a:r>
            <a:r>
              <a:rPr lang="tr-TR" dirty="0" err="1"/>
              <a:t>ValueError</a:t>
            </a:r>
            <a:r>
              <a:rPr lang="tr-TR" dirty="0"/>
              <a:t>('</a:t>
            </a:r>
            <a:r>
              <a:rPr lang="tr-TR" dirty="0" err="1"/>
              <a:t>number</a:t>
            </a:r>
            <a:r>
              <a:rPr lang="tr-TR" dirty="0"/>
              <a:t> </a:t>
            </a:r>
            <a:r>
              <a:rPr lang="tr-TR" dirty="0" err="1"/>
              <a:t>too</a:t>
            </a:r>
            <a:r>
              <a:rPr lang="tr-TR" dirty="0"/>
              <a:t> </a:t>
            </a:r>
            <a:r>
              <a:rPr lang="tr-TR" dirty="0" err="1"/>
              <a:t>large</a:t>
            </a:r>
            <a:r>
              <a:rPr lang="tr-TR" dirty="0"/>
              <a:t>')</a:t>
            </a:r>
            <a:br>
              <a:rPr lang="tr-TR" dirty="0"/>
            </a:br>
            <a:r>
              <a:rPr lang="tr-TR" dirty="0"/>
              <a:t/>
            </a:r>
            <a:br>
              <a:rPr lang="tr-TR" dirty="0"/>
            </a:br>
            <a:r>
              <a:rPr lang="tr-TR" b="1" dirty="0" err="1"/>
              <a:t>if</a:t>
            </a:r>
            <a:r>
              <a:rPr lang="tr-TR" b="1" dirty="0"/>
              <a:t> __name__ == '__main</a:t>
            </a:r>
            <a:r>
              <a:rPr lang="tr-TR" b="1" dirty="0" smtClean="0"/>
              <a:t>__': # illa main fonksiyonu olsun diyenler için. Olmasa da olur.</a:t>
            </a:r>
            <a:r>
              <a:rPr lang="tr-TR" dirty="0"/>
              <a:t/>
            </a:r>
            <a:br>
              <a:rPr lang="tr-TR" dirty="0"/>
            </a:br>
            <a:r>
              <a:rPr lang="tr-TR" dirty="0"/>
              <a:t>    </a:t>
            </a:r>
            <a:r>
              <a:rPr lang="tr-TR" dirty="0" err="1"/>
              <a:t>print</a:t>
            </a:r>
            <a:r>
              <a:rPr lang="tr-TR" dirty="0"/>
              <a:t>(</a:t>
            </a:r>
            <a:r>
              <a:rPr lang="tr-TR" dirty="0" err="1"/>
              <a:t>approximate_size</a:t>
            </a:r>
            <a:r>
              <a:rPr lang="tr-TR" dirty="0"/>
              <a:t>(1000000000000, </a:t>
            </a:r>
            <a:r>
              <a:rPr lang="tr-TR" dirty="0" err="1"/>
              <a:t>False</a:t>
            </a:r>
            <a:r>
              <a:rPr lang="tr-TR" dirty="0"/>
              <a:t>))</a:t>
            </a:r>
            <a:br>
              <a:rPr lang="tr-TR" dirty="0"/>
            </a:br>
            <a:r>
              <a:rPr lang="tr-TR" dirty="0"/>
              <a:t>    </a:t>
            </a:r>
            <a:r>
              <a:rPr lang="tr-TR" dirty="0" err="1"/>
              <a:t>print</a:t>
            </a:r>
            <a:r>
              <a:rPr lang="tr-TR" dirty="0"/>
              <a:t>(</a:t>
            </a:r>
            <a:r>
              <a:rPr lang="tr-TR" dirty="0" err="1"/>
              <a:t>approximate_size</a:t>
            </a:r>
            <a:r>
              <a:rPr lang="tr-TR" dirty="0"/>
              <a:t>(1000000000000))</a:t>
            </a:r>
          </a:p>
        </p:txBody>
      </p:sp>
    </p:spTree>
    <p:extLst>
      <p:ext uri="{BB962C8B-B14F-4D97-AF65-F5344CB8AC3E}">
        <p14:creationId xmlns:p14="http://schemas.microsoft.com/office/powerpoint/2010/main" val="3317177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2592925" y="0"/>
            <a:ext cx="8713984" cy="527538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İkinci </a:t>
            </a:r>
            <a:r>
              <a:rPr lang="tr-TR" dirty="0"/>
              <a:t>Program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592925" y="527538"/>
            <a:ext cx="9599074" cy="63304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def</a:t>
            </a:r>
            <a:r>
              <a:rPr lang="en-US" dirty="0"/>
              <a:t> fib(max):</a:t>
            </a:r>
            <a:br>
              <a:rPr lang="en-US" dirty="0"/>
            </a:br>
            <a:r>
              <a:rPr lang="en-US" dirty="0"/>
              <a:t>    a, b = 0, 1          </a:t>
            </a:r>
            <a:br>
              <a:rPr lang="en-US" dirty="0"/>
            </a:br>
            <a:r>
              <a:rPr lang="en-US" dirty="0"/>
              <a:t>    while a &lt; max:</a:t>
            </a:r>
            <a:br>
              <a:rPr lang="en-US" dirty="0"/>
            </a:br>
            <a:r>
              <a:rPr lang="en-US" dirty="0"/>
              <a:t>        yield a      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        a</a:t>
            </a:r>
            <a:r>
              <a:rPr lang="en-US" dirty="0"/>
              <a:t>, </a:t>
            </a:r>
            <a:r>
              <a:rPr lang="en-US" dirty="0" smtClean="0"/>
              <a:t>b </a:t>
            </a:r>
            <a:r>
              <a:rPr lang="en-US" dirty="0"/>
              <a:t>= b, a + </a:t>
            </a:r>
            <a:r>
              <a:rPr lang="en-US" dirty="0" smtClean="0"/>
              <a:t>b</a:t>
            </a:r>
            <a:endParaRPr lang="tr-TR" dirty="0" smtClean="0"/>
          </a:p>
          <a:p>
            <a:pPr marL="0" indent="0">
              <a:buNone/>
            </a:pPr>
            <a:endParaRPr lang="tr-TR" dirty="0" smtClean="0"/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endParaRPr lang="tr-TR" dirty="0" smtClean="0"/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dirty="0" smtClean="0"/>
              <a:t># </a:t>
            </a:r>
            <a:r>
              <a:rPr lang="tr-TR" dirty="0" err="1" smtClean="0"/>
              <a:t>yield</a:t>
            </a:r>
            <a:r>
              <a:rPr lang="tr-TR" dirty="0" smtClean="0"/>
              <a:t> </a:t>
            </a:r>
            <a:r>
              <a:rPr lang="tr-TR" dirty="0" err="1" smtClean="0"/>
              <a:t>generator</a:t>
            </a:r>
            <a:r>
              <a:rPr lang="tr-TR" dirty="0" smtClean="0"/>
              <a:t> veri tipidir. Return oluşturulan veriyi dışarı kopyalar ve fonksiyonu daha da çalıştırmaz. </a:t>
            </a:r>
            <a:r>
              <a:rPr lang="tr-TR" dirty="0" err="1" smtClean="0"/>
              <a:t>yield</a:t>
            </a:r>
            <a:r>
              <a:rPr lang="tr-TR" dirty="0" smtClean="0"/>
              <a:t> ise </a:t>
            </a:r>
            <a:r>
              <a:rPr lang="tr-TR" dirty="0" err="1" smtClean="0"/>
              <a:t>next</a:t>
            </a:r>
            <a:r>
              <a:rPr lang="tr-TR" dirty="0" smtClean="0"/>
              <a:t> metoduyla kullanılır ve fonksiyonun çalışmasını kesmez durdurur. Her </a:t>
            </a:r>
            <a:r>
              <a:rPr lang="tr-TR" dirty="0" err="1" smtClean="0"/>
              <a:t>next</a:t>
            </a:r>
            <a:r>
              <a:rPr lang="tr-TR" dirty="0" smtClean="0"/>
              <a:t>() kullanıldığında fonksiyonun çalışmasını kaldığı yerden devam ettir.</a:t>
            </a:r>
          </a:p>
          <a:p>
            <a:pPr marL="0" indent="0">
              <a:buNone/>
            </a:pPr>
            <a:r>
              <a:rPr lang="tr-TR" dirty="0" smtClean="0"/>
              <a:t># </a:t>
            </a:r>
            <a:r>
              <a:rPr lang="tr-TR" dirty="0" err="1" smtClean="0"/>
              <a:t>Generator</a:t>
            </a:r>
            <a:r>
              <a:rPr lang="tr-TR" dirty="0" smtClean="0"/>
              <a:t> veri tipi büyük verileri işlerken ram dolmasın diye kullanılır. Aslında yavaş bir metottur. Return tüm veriyi kopyalar.</a:t>
            </a:r>
            <a:endParaRPr lang="tr-TR" dirty="0"/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4263" y="527538"/>
            <a:ext cx="249555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5858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Fonksiyonu başka bir dosyadan çalıştırmak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Önceki slaytta yazdığımız fonksiyonu için bir çalışma klasörü oluşturun ve fibonacci.py adında </a:t>
            </a:r>
            <a:r>
              <a:rPr lang="tr-TR" dirty="0" err="1" smtClean="0"/>
              <a:t>text</a:t>
            </a:r>
            <a:r>
              <a:rPr lang="tr-TR" dirty="0" smtClean="0"/>
              <a:t> dosyası açın.</a:t>
            </a:r>
          </a:p>
          <a:p>
            <a:r>
              <a:rPr lang="tr-TR" dirty="0" smtClean="0"/>
              <a:t>Komut sistemini bulunduğunuz klasöre cd «tam </a:t>
            </a:r>
            <a:r>
              <a:rPr lang="tr-TR" dirty="0" err="1" smtClean="0"/>
              <a:t>dosyaadı</a:t>
            </a:r>
            <a:r>
              <a:rPr lang="tr-TR" dirty="0" smtClean="0"/>
              <a:t>» ile yönlendirin.</a:t>
            </a:r>
          </a:p>
          <a:p>
            <a:r>
              <a:rPr lang="tr-TR" dirty="0" err="1" smtClean="0"/>
              <a:t>from</a:t>
            </a:r>
            <a:r>
              <a:rPr lang="tr-TR" dirty="0" smtClean="0"/>
              <a:t> </a:t>
            </a:r>
            <a:r>
              <a:rPr lang="tr-TR" dirty="0" err="1"/>
              <a:t>fibonacci</a:t>
            </a:r>
            <a:r>
              <a:rPr lang="tr-TR" dirty="0"/>
              <a:t> </a:t>
            </a:r>
            <a:r>
              <a:rPr lang="tr-TR" dirty="0" err="1"/>
              <a:t>import</a:t>
            </a:r>
            <a:r>
              <a:rPr lang="tr-TR" dirty="0"/>
              <a:t> </a:t>
            </a:r>
            <a:r>
              <a:rPr lang="tr-TR" dirty="0" err="1" smtClean="0"/>
              <a:t>fib</a:t>
            </a:r>
            <a:r>
              <a:rPr lang="tr-TR" dirty="0" smtClean="0"/>
              <a:t> # şeklinde dahil edilebilir</a:t>
            </a:r>
          </a:p>
          <a:p>
            <a:r>
              <a:rPr lang="tr-TR" dirty="0" err="1" smtClean="0"/>
              <a:t>list</a:t>
            </a:r>
            <a:r>
              <a:rPr lang="tr-TR" dirty="0" smtClean="0"/>
              <a:t>(</a:t>
            </a:r>
            <a:r>
              <a:rPr lang="tr-TR" dirty="0" err="1" smtClean="0"/>
              <a:t>fib</a:t>
            </a:r>
            <a:r>
              <a:rPr lang="tr-TR" dirty="0" smtClean="0"/>
              <a:t>(1000)) diye çalıştırın.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178549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2592924" y="0"/>
            <a:ext cx="8911687" cy="975946"/>
          </a:xfrm>
        </p:spPr>
        <p:txBody>
          <a:bodyPr/>
          <a:lstStyle/>
          <a:p>
            <a:r>
              <a:rPr lang="tr-TR" dirty="0" err="1" smtClean="0"/>
              <a:t>Pythonda</a:t>
            </a:r>
            <a:r>
              <a:rPr lang="tr-TR" dirty="0" smtClean="0"/>
              <a:t> </a:t>
            </a:r>
            <a:r>
              <a:rPr lang="tr-TR" dirty="0" err="1" smtClean="0"/>
              <a:t>Closureler</a:t>
            </a:r>
            <a:r>
              <a:rPr lang="tr-TR" dirty="0" smtClean="0"/>
              <a:t/>
            </a:r>
            <a:br>
              <a:rPr lang="tr-TR" dirty="0" smtClean="0"/>
            </a:br>
            <a:r>
              <a:rPr lang="tr-TR" sz="1800" dirty="0" smtClean="0"/>
              <a:t>Daha hızlı, daha az kod, daha derli toplu</a:t>
            </a:r>
            <a:endParaRPr lang="tr-TR" sz="18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592924" y="975946"/>
            <a:ext cx="9599075" cy="588205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tr-TR" dirty="0" smtClean="0"/>
              <a:t>1) Bildiğimiz döngü ile yavaş yavaş hesaplar.</a:t>
            </a:r>
          </a:p>
          <a:p>
            <a:pPr marL="0" indent="0">
              <a:buNone/>
            </a:pPr>
            <a:r>
              <a:rPr lang="tr-TR" dirty="0" err="1" smtClean="0"/>
              <a:t>squares</a:t>
            </a:r>
            <a:r>
              <a:rPr lang="tr-TR" dirty="0" smtClean="0"/>
              <a:t> </a:t>
            </a:r>
            <a:r>
              <a:rPr lang="tr-TR" dirty="0"/>
              <a:t>= </a:t>
            </a:r>
            <a:r>
              <a:rPr lang="tr-TR" dirty="0" smtClean="0"/>
              <a:t>[]</a:t>
            </a:r>
          </a:p>
          <a:p>
            <a:pPr marL="0" indent="0">
              <a:buNone/>
            </a:pPr>
            <a:r>
              <a:rPr lang="tr-TR" dirty="0" err="1"/>
              <a:t>for</a:t>
            </a:r>
            <a:r>
              <a:rPr lang="tr-TR" dirty="0"/>
              <a:t> x in </a:t>
            </a:r>
            <a:r>
              <a:rPr lang="tr-TR" dirty="0" err="1"/>
              <a:t>range</a:t>
            </a:r>
            <a:r>
              <a:rPr lang="tr-TR" dirty="0"/>
              <a:t>(10</a:t>
            </a:r>
            <a:r>
              <a:rPr lang="tr-TR" dirty="0" smtClean="0"/>
              <a:t>):</a:t>
            </a:r>
          </a:p>
          <a:p>
            <a:pPr marL="0" indent="0">
              <a:buNone/>
            </a:pPr>
            <a:r>
              <a:rPr lang="tr-TR" dirty="0"/>
              <a:t>	 </a:t>
            </a:r>
            <a:r>
              <a:rPr lang="tr-TR" dirty="0" err="1"/>
              <a:t>squares.append</a:t>
            </a:r>
            <a:r>
              <a:rPr lang="tr-TR" dirty="0"/>
              <a:t>(x**2</a:t>
            </a:r>
            <a:r>
              <a:rPr lang="tr-TR" dirty="0" smtClean="0"/>
              <a:t>)</a:t>
            </a:r>
          </a:p>
          <a:p>
            <a:pPr marL="0" indent="0">
              <a:buNone/>
            </a:pPr>
            <a:r>
              <a:rPr lang="tr-TR" dirty="0" smtClean="0"/>
              <a:t>2) Python fonksiyonlarını kullanarak. Orta karar hızlı</a:t>
            </a:r>
          </a:p>
          <a:p>
            <a:pPr marL="0" indent="0">
              <a:buNone/>
            </a:pPr>
            <a:r>
              <a:rPr lang="en-US" dirty="0"/>
              <a:t>squares = list(map(lambda x: x**2, range(10</a:t>
            </a:r>
            <a:r>
              <a:rPr lang="en-US" dirty="0" smtClean="0"/>
              <a:t>)))</a:t>
            </a:r>
            <a:endParaRPr lang="tr-TR" dirty="0" smtClean="0"/>
          </a:p>
          <a:p>
            <a:pPr marL="0" indent="0">
              <a:buNone/>
            </a:pPr>
            <a:r>
              <a:rPr lang="tr-TR" dirty="0" smtClean="0"/>
              <a:t>3) </a:t>
            </a:r>
            <a:r>
              <a:rPr lang="tr-TR" dirty="0" err="1" smtClean="0"/>
              <a:t>Closure</a:t>
            </a:r>
            <a:r>
              <a:rPr lang="tr-TR" dirty="0" smtClean="0"/>
              <a:t> ile hesapla. Oldukça hızlı</a:t>
            </a:r>
          </a:p>
          <a:p>
            <a:pPr marL="0" indent="0">
              <a:buNone/>
            </a:pPr>
            <a:r>
              <a:rPr lang="en-US" dirty="0"/>
              <a:t>squares = [x**2 </a:t>
            </a:r>
            <a:r>
              <a:rPr lang="en-US" dirty="0" smtClean="0"/>
              <a:t>for </a:t>
            </a:r>
            <a:r>
              <a:rPr lang="en-US" dirty="0"/>
              <a:t>x in range(10</a:t>
            </a:r>
            <a:r>
              <a:rPr lang="en-US" dirty="0" smtClean="0"/>
              <a:t>)]</a:t>
            </a:r>
            <a:endParaRPr lang="tr-TR" dirty="0" smtClean="0"/>
          </a:p>
          <a:p>
            <a:pPr marL="0" indent="0">
              <a:buNone/>
            </a:pPr>
            <a:r>
              <a:rPr lang="tr-TR" dirty="0" smtClean="0"/>
              <a:t>4) </a:t>
            </a:r>
            <a:r>
              <a:rPr lang="tr-TR" dirty="0" err="1" smtClean="0"/>
              <a:t>Matrix</a:t>
            </a:r>
            <a:r>
              <a:rPr lang="tr-TR" dirty="0" smtClean="0"/>
              <a:t> </a:t>
            </a:r>
            <a:r>
              <a:rPr lang="tr-TR" dirty="0" err="1" smtClean="0"/>
              <a:t>Transpozu</a:t>
            </a:r>
            <a:r>
              <a:rPr lang="tr-TR" dirty="0" smtClean="0"/>
              <a:t> için 4 farklı yol:</a:t>
            </a:r>
          </a:p>
          <a:p>
            <a:pPr marL="0" indent="0">
              <a:buNone/>
            </a:pPr>
            <a:r>
              <a:rPr lang="tr-TR" dirty="0" err="1"/>
              <a:t>matrix</a:t>
            </a:r>
            <a:r>
              <a:rPr lang="tr-TR" dirty="0"/>
              <a:t> = [[1, 2, 3, 4], [5, 6, 7, 8], [9, 10, 11, 12], </a:t>
            </a:r>
            <a:r>
              <a:rPr lang="tr-TR" dirty="0" smtClean="0"/>
              <a:t>]</a:t>
            </a:r>
          </a:p>
          <a:p>
            <a:pPr marL="0" indent="0">
              <a:buNone/>
            </a:pPr>
            <a:r>
              <a:rPr lang="tr-TR" dirty="0" smtClean="0"/>
              <a:t>a) </a:t>
            </a:r>
            <a:r>
              <a:rPr lang="en-US" dirty="0" smtClean="0"/>
              <a:t>[[</a:t>
            </a:r>
            <a:r>
              <a:rPr lang="en-US" dirty="0"/>
              <a:t>row[</a:t>
            </a:r>
            <a:r>
              <a:rPr lang="en-US" dirty="0" err="1"/>
              <a:t>i</a:t>
            </a:r>
            <a:r>
              <a:rPr lang="en-US" dirty="0"/>
              <a:t>] for row in matrix] for </a:t>
            </a:r>
            <a:r>
              <a:rPr lang="en-US" dirty="0" err="1"/>
              <a:t>i</a:t>
            </a:r>
            <a:r>
              <a:rPr lang="en-US" dirty="0"/>
              <a:t> in range(4</a:t>
            </a:r>
            <a:r>
              <a:rPr lang="en-US" dirty="0" smtClean="0"/>
              <a:t>)]</a:t>
            </a:r>
            <a:endParaRPr lang="tr-TR" dirty="0" smtClean="0"/>
          </a:p>
          <a:p>
            <a:pPr marL="0" indent="0">
              <a:buNone/>
            </a:pPr>
            <a:r>
              <a:rPr lang="tr-TR" dirty="0" smtClean="0"/>
              <a:t>b) </a:t>
            </a:r>
            <a:r>
              <a:rPr lang="tr-TR" dirty="0" err="1" smtClean="0"/>
              <a:t>for</a:t>
            </a:r>
            <a:r>
              <a:rPr lang="tr-TR" dirty="0" smtClean="0"/>
              <a:t> </a:t>
            </a:r>
            <a:r>
              <a:rPr lang="tr-TR" dirty="0"/>
              <a:t>i in </a:t>
            </a:r>
            <a:r>
              <a:rPr lang="tr-TR" dirty="0" err="1"/>
              <a:t>range</a:t>
            </a:r>
            <a:r>
              <a:rPr lang="tr-TR" dirty="0"/>
              <a:t>(4</a:t>
            </a:r>
            <a:r>
              <a:rPr lang="tr-TR" dirty="0" smtClean="0"/>
              <a:t>):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tr-TR" dirty="0" smtClean="0"/>
              <a:t>	</a:t>
            </a:r>
            <a:r>
              <a:rPr lang="en-US" dirty="0" err="1"/>
              <a:t>transposed.append</a:t>
            </a:r>
            <a:r>
              <a:rPr lang="en-US" dirty="0"/>
              <a:t>([row[</a:t>
            </a:r>
            <a:r>
              <a:rPr lang="en-US" dirty="0" err="1"/>
              <a:t>i</a:t>
            </a:r>
            <a:r>
              <a:rPr lang="en-US" dirty="0"/>
              <a:t>] for row in matrix</a:t>
            </a:r>
            <a:r>
              <a:rPr lang="en-US" dirty="0" smtClean="0"/>
              <a:t>])</a:t>
            </a:r>
            <a:endParaRPr lang="tr-TR" dirty="0" smtClean="0"/>
          </a:p>
          <a:p>
            <a:pPr marL="0" indent="0">
              <a:buNone/>
            </a:pPr>
            <a:r>
              <a:rPr lang="tr-TR" dirty="0" smtClean="0"/>
              <a:t>c</a:t>
            </a:r>
            <a:r>
              <a:rPr lang="tr-TR" dirty="0"/>
              <a:t>) </a:t>
            </a:r>
            <a:r>
              <a:rPr lang="tr-TR" dirty="0" err="1"/>
              <a:t>transposed</a:t>
            </a:r>
            <a:r>
              <a:rPr lang="tr-TR" dirty="0"/>
              <a:t> = </a:t>
            </a:r>
            <a:r>
              <a:rPr lang="tr-TR" dirty="0" smtClean="0"/>
              <a:t>[]</a:t>
            </a:r>
          </a:p>
          <a:p>
            <a:pPr marL="0" indent="0">
              <a:buNone/>
            </a:pPr>
            <a:r>
              <a:rPr lang="tr-TR" dirty="0" smtClean="0"/>
              <a:t>	</a:t>
            </a:r>
            <a:r>
              <a:rPr lang="tr-TR" dirty="0" err="1" smtClean="0"/>
              <a:t>for</a:t>
            </a:r>
            <a:r>
              <a:rPr lang="tr-TR" dirty="0" smtClean="0"/>
              <a:t> </a:t>
            </a:r>
            <a:r>
              <a:rPr lang="tr-TR" dirty="0"/>
              <a:t>i in </a:t>
            </a:r>
            <a:r>
              <a:rPr lang="tr-TR" dirty="0" err="1"/>
              <a:t>range</a:t>
            </a:r>
            <a:r>
              <a:rPr lang="tr-TR" dirty="0"/>
              <a:t>(4</a:t>
            </a:r>
            <a:r>
              <a:rPr lang="tr-TR" dirty="0" smtClean="0"/>
              <a:t>):</a:t>
            </a:r>
          </a:p>
          <a:p>
            <a:pPr marL="0" indent="0">
              <a:buNone/>
            </a:pPr>
            <a:r>
              <a:rPr lang="tr-TR" dirty="0" smtClean="0"/>
              <a:t>	</a:t>
            </a:r>
            <a:r>
              <a:rPr lang="tr-TR" dirty="0" err="1" smtClean="0"/>
              <a:t>transposed_row</a:t>
            </a:r>
            <a:r>
              <a:rPr lang="tr-TR" dirty="0" smtClean="0"/>
              <a:t> </a:t>
            </a:r>
            <a:r>
              <a:rPr lang="tr-TR" dirty="0"/>
              <a:t>= </a:t>
            </a:r>
            <a:r>
              <a:rPr lang="tr-TR" dirty="0" smtClean="0"/>
              <a:t>[]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row</a:t>
            </a:r>
            <a:r>
              <a:rPr lang="tr-TR" dirty="0"/>
              <a:t> in </a:t>
            </a:r>
            <a:r>
              <a:rPr lang="tr-TR" dirty="0" err="1"/>
              <a:t>matrix</a:t>
            </a:r>
            <a:r>
              <a:rPr lang="tr-TR" dirty="0" smtClean="0"/>
              <a:t>:</a:t>
            </a:r>
          </a:p>
          <a:p>
            <a:pPr marL="0" indent="0">
              <a:buNone/>
            </a:pPr>
            <a:r>
              <a:rPr lang="tr-TR" dirty="0"/>
              <a:t>		</a:t>
            </a:r>
            <a:r>
              <a:rPr lang="tr-TR" dirty="0" err="1"/>
              <a:t>transposed_row.append</a:t>
            </a:r>
            <a:r>
              <a:rPr lang="tr-TR" dirty="0"/>
              <a:t>(</a:t>
            </a:r>
            <a:r>
              <a:rPr lang="tr-TR" dirty="0" err="1"/>
              <a:t>row</a:t>
            </a:r>
            <a:r>
              <a:rPr lang="tr-TR" dirty="0"/>
              <a:t>[i</a:t>
            </a:r>
            <a:r>
              <a:rPr lang="tr-TR" dirty="0" smtClean="0"/>
              <a:t>])</a:t>
            </a:r>
          </a:p>
          <a:p>
            <a:pPr marL="0" indent="0">
              <a:buNone/>
            </a:pPr>
            <a:r>
              <a:rPr lang="tr-TR" dirty="0"/>
              <a:t>	</a:t>
            </a:r>
            <a:r>
              <a:rPr lang="tr-TR" dirty="0" err="1"/>
              <a:t>transposed.append</a:t>
            </a:r>
            <a:r>
              <a:rPr lang="tr-TR" dirty="0"/>
              <a:t>(</a:t>
            </a:r>
            <a:r>
              <a:rPr lang="tr-TR" dirty="0" err="1"/>
              <a:t>transposed_row</a:t>
            </a:r>
            <a:r>
              <a:rPr lang="tr-TR" dirty="0" smtClean="0"/>
              <a:t>)</a:t>
            </a:r>
          </a:p>
          <a:p>
            <a:pPr marL="0" indent="0">
              <a:buNone/>
            </a:pPr>
            <a:r>
              <a:rPr lang="tr-TR" dirty="0" smtClean="0"/>
              <a:t>d</a:t>
            </a:r>
            <a:r>
              <a:rPr lang="tr-TR" dirty="0"/>
              <a:t>) </a:t>
            </a:r>
            <a:r>
              <a:rPr lang="tr-TR" dirty="0" err="1"/>
              <a:t>list</a:t>
            </a:r>
            <a:r>
              <a:rPr lang="tr-TR" dirty="0"/>
              <a:t>(</a:t>
            </a:r>
            <a:r>
              <a:rPr lang="tr-TR" dirty="0" err="1"/>
              <a:t>zip</a:t>
            </a:r>
            <a:r>
              <a:rPr lang="tr-TR" dirty="0"/>
              <a:t>(*</a:t>
            </a:r>
            <a:r>
              <a:rPr lang="tr-TR" dirty="0" err="1"/>
              <a:t>matrix</a:t>
            </a:r>
            <a:r>
              <a:rPr lang="tr-TR" dirty="0"/>
              <a:t>))</a:t>
            </a:r>
            <a:endParaRPr lang="tr-TR" dirty="0" smtClean="0"/>
          </a:p>
        </p:txBody>
      </p:sp>
    </p:spTree>
    <p:extLst>
      <p:ext uri="{BB962C8B-B14F-4D97-AF65-F5344CB8AC3E}">
        <p14:creationId xmlns:p14="http://schemas.microsoft.com/office/powerpoint/2010/main" val="20804431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50 sayfalık bir doküman. Sonraki</a:t>
            </a:r>
          </a:p>
          <a:p>
            <a:pPr marL="0" indent="0">
              <a:buNone/>
            </a:pPr>
            <a:r>
              <a:rPr lang="tr-TR" dirty="0"/>
              <a:t>d</a:t>
            </a:r>
            <a:r>
              <a:rPr lang="tr-TR" dirty="0" smtClean="0"/>
              <a:t>erslerde matlabı tanıyorsunuz diye</a:t>
            </a:r>
          </a:p>
          <a:p>
            <a:pPr marL="0" indent="0">
              <a:buNone/>
            </a:pPr>
            <a:r>
              <a:rPr lang="tr-TR" dirty="0" smtClean="0"/>
              <a:t>matlab ile Python </a:t>
            </a:r>
          </a:p>
          <a:p>
            <a:pPr marL="0" indent="0">
              <a:buNone/>
            </a:pPr>
            <a:r>
              <a:rPr lang="tr-TR" dirty="0" smtClean="0"/>
              <a:t>Karşılaştırması yapacağım. </a:t>
            </a:r>
            <a:endParaRPr lang="tr-TR" dirty="0"/>
          </a:p>
        </p:txBody>
      </p:sp>
      <p:graphicFrame>
        <p:nvGraphicFramePr>
          <p:cNvPr id="4" name="Nesne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6962951"/>
              </p:ext>
            </p:extLst>
          </p:nvPr>
        </p:nvGraphicFramePr>
        <p:xfrm>
          <a:off x="7318374" y="624110"/>
          <a:ext cx="4186238" cy="541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Acrobat Document" r:id="rId3" imgW="5829085" imgH="7543571" progId="AcroExch.Document.DC">
                  <p:embed/>
                </p:oleObj>
              </mc:Choice>
              <mc:Fallback>
                <p:oleObj name="Acrobat Document" r:id="rId3" imgW="5829085" imgH="7543571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18374" y="624110"/>
                        <a:ext cx="4186238" cy="541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53414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dirty="0" smtClean="0"/>
              <a:t>Çoğunlukla C dili yazılmış yorumlanan bir programlamadır. İçinde </a:t>
            </a:r>
            <a:r>
              <a:rPr lang="tr-TR" dirty="0" err="1" smtClean="0"/>
              <a:t>tcl</a:t>
            </a:r>
            <a:r>
              <a:rPr lang="tr-TR" dirty="0" smtClean="0"/>
              <a:t> ve web geliştirme için </a:t>
            </a:r>
            <a:r>
              <a:rPr lang="tr-TR" dirty="0" err="1" smtClean="0"/>
              <a:t>markdown</a:t>
            </a:r>
            <a:r>
              <a:rPr lang="tr-TR" dirty="0" smtClean="0"/>
              <a:t> dillerinden parçalar barındırır.</a:t>
            </a:r>
          </a:p>
          <a:p>
            <a:r>
              <a:rPr lang="tr-TR" dirty="0" smtClean="0"/>
              <a:t>python.org ana sitesinde bahsedilen </a:t>
            </a:r>
            <a:r>
              <a:rPr lang="tr-TR" dirty="0" err="1" smtClean="0"/>
              <a:t>cpython</a:t>
            </a:r>
            <a:r>
              <a:rPr lang="tr-TR" dirty="0" smtClean="0"/>
              <a:t> versiyonudur.</a:t>
            </a:r>
          </a:p>
          <a:p>
            <a:r>
              <a:rPr lang="tr-TR" dirty="0" smtClean="0"/>
              <a:t>Ülkemizde bilgisayar bölümlerinde temel makine öğrenme algoritmalarını uygulamak üzere öğretiliyor.</a:t>
            </a:r>
          </a:p>
          <a:p>
            <a:r>
              <a:rPr lang="tr-TR" dirty="0" smtClean="0"/>
              <a:t>Python </a:t>
            </a:r>
            <a:r>
              <a:rPr lang="tr-TR" dirty="0" err="1" smtClean="0"/>
              <a:t>django</a:t>
            </a:r>
            <a:r>
              <a:rPr lang="tr-TR" dirty="0" smtClean="0"/>
              <a:t> ve </a:t>
            </a:r>
            <a:r>
              <a:rPr lang="tr-TR" dirty="0" err="1" smtClean="0"/>
              <a:t>flask</a:t>
            </a:r>
            <a:r>
              <a:rPr lang="tr-TR" dirty="0" smtClean="0"/>
              <a:t> ile web geliştirmede, </a:t>
            </a:r>
            <a:r>
              <a:rPr lang="tr-TR" dirty="0" err="1" smtClean="0"/>
              <a:t>scikit-learn</a:t>
            </a:r>
            <a:r>
              <a:rPr lang="tr-TR" dirty="0" smtClean="0"/>
              <a:t> ve </a:t>
            </a:r>
            <a:r>
              <a:rPr lang="tr-TR" dirty="0" err="1" smtClean="0"/>
              <a:t>tensorflow</a:t>
            </a:r>
            <a:r>
              <a:rPr lang="tr-TR" dirty="0" smtClean="0"/>
              <a:t> ile makine öğrenmesi ve yapay zekada, </a:t>
            </a:r>
            <a:r>
              <a:rPr lang="tr-TR" dirty="0" err="1" smtClean="0"/>
              <a:t>numpy-scipy-scikits-mathplotlib-pandas-ipython-jupyter</a:t>
            </a:r>
            <a:r>
              <a:rPr lang="tr-TR" dirty="0" smtClean="0"/>
              <a:t> ile </a:t>
            </a:r>
            <a:r>
              <a:rPr lang="tr-TR" dirty="0" err="1" smtClean="0"/>
              <a:t>matlaba</a:t>
            </a:r>
            <a:r>
              <a:rPr lang="tr-TR" dirty="0" smtClean="0"/>
              <a:t> rakip olmasıyla, </a:t>
            </a:r>
            <a:r>
              <a:rPr lang="tr-TR" dirty="0" err="1" smtClean="0"/>
              <a:t>numba</a:t>
            </a:r>
            <a:r>
              <a:rPr lang="tr-TR" dirty="0" smtClean="0"/>
              <a:t>, </a:t>
            </a:r>
            <a:r>
              <a:rPr lang="tr-TR" dirty="0" err="1" smtClean="0"/>
              <a:t>accelerate</a:t>
            </a:r>
            <a:r>
              <a:rPr lang="tr-TR" dirty="0" smtClean="0"/>
              <a:t>, mpi4py ile dağınık hesaplamada, Python-</a:t>
            </a:r>
            <a:r>
              <a:rPr lang="tr-TR" dirty="0" err="1" smtClean="0"/>
              <a:t>opencv</a:t>
            </a:r>
            <a:r>
              <a:rPr lang="tr-TR" dirty="0" smtClean="0"/>
              <a:t> ile görüntü işlemede, </a:t>
            </a:r>
            <a:r>
              <a:rPr lang="tr-TR" dirty="0" err="1" smtClean="0"/>
              <a:t>kivy-pygame</a:t>
            </a:r>
            <a:r>
              <a:rPr lang="tr-TR" dirty="0" smtClean="0"/>
              <a:t> ile mobil uygulama geliştirmede, </a:t>
            </a:r>
            <a:r>
              <a:rPr lang="tr-TR" dirty="0" err="1" smtClean="0"/>
              <a:t>PyQt</a:t>
            </a:r>
            <a:r>
              <a:rPr lang="tr-TR" dirty="0" smtClean="0"/>
              <a:t> ile </a:t>
            </a:r>
            <a:r>
              <a:rPr lang="tr-TR" dirty="0" err="1" smtClean="0"/>
              <a:t>Gui</a:t>
            </a:r>
            <a:r>
              <a:rPr lang="tr-TR" dirty="0" smtClean="0"/>
              <a:t> programlamada, </a:t>
            </a:r>
            <a:r>
              <a:rPr lang="tr-TR" dirty="0" err="1" smtClean="0"/>
              <a:t>Ethnical</a:t>
            </a:r>
            <a:r>
              <a:rPr lang="tr-TR" dirty="0" smtClean="0"/>
              <a:t> hackingde ün kazanmıştır.</a:t>
            </a:r>
          </a:p>
          <a:p>
            <a:r>
              <a:rPr lang="tr-TR" dirty="0" smtClean="0"/>
              <a:t>Maalesef </a:t>
            </a:r>
            <a:r>
              <a:rPr lang="tr-TR" dirty="0" err="1"/>
              <a:t>S</a:t>
            </a:r>
            <a:r>
              <a:rPr lang="tr-TR" dirty="0" err="1" smtClean="0"/>
              <a:t>imulink</a:t>
            </a:r>
            <a:r>
              <a:rPr lang="tr-TR" dirty="0" smtClean="0"/>
              <a:t> benzeri ortamı yoktur ve Python paketleri geliştirmek için c/c++ bilmek şarttır. Python ile işletim sistemi yapılamaz.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73276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2365131" y="0"/>
            <a:ext cx="9826869" cy="6858000"/>
          </a:xfrm>
        </p:spPr>
        <p:txBody>
          <a:bodyPr>
            <a:normAutofit/>
          </a:bodyPr>
          <a:lstStyle/>
          <a:p>
            <a:r>
              <a:rPr lang="tr-TR" dirty="0" smtClean="0"/>
              <a:t>Sonraki zamanlarda </a:t>
            </a:r>
            <a:r>
              <a:rPr lang="tr-TR" dirty="0" err="1" smtClean="0"/>
              <a:t>numpy</a:t>
            </a:r>
            <a:r>
              <a:rPr lang="tr-TR" dirty="0" smtClean="0"/>
              <a:t>, </a:t>
            </a:r>
            <a:r>
              <a:rPr lang="tr-TR" dirty="0" err="1" smtClean="0"/>
              <a:t>matplotlib</a:t>
            </a:r>
            <a:r>
              <a:rPr lang="tr-TR" dirty="0" smtClean="0"/>
              <a:t>, Python-</a:t>
            </a:r>
            <a:r>
              <a:rPr lang="tr-TR" dirty="0" err="1" smtClean="0"/>
              <a:t>opencv</a:t>
            </a:r>
            <a:r>
              <a:rPr lang="tr-TR" dirty="0" smtClean="0"/>
              <a:t> anlatıp Python ile neler yapılabilir anlamış olacaksınız.</a:t>
            </a:r>
            <a:br>
              <a:rPr lang="tr-TR" dirty="0" smtClean="0"/>
            </a:br>
            <a:r>
              <a:rPr lang="tr-TR" dirty="0" smtClean="0"/>
              <a:t/>
            </a:r>
            <a:br>
              <a:rPr lang="tr-TR" dirty="0" smtClean="0"/>
            </a:br>
            <a:r>
              <a:rPr lang="tr-TR" dirty="0" smtClean="0"/>
              <a:t>Python temelinde kalan boşlukları zaman içinde uygulama yaparak tamamlayacağım.</a:t>
            </a:r>
            <a:br>
              <a:rPr lang="tr-TR" dirty="0" smtClean="0"/>
            </a:br>
            <a:r>
              <a:rPr lang="tr-TR" dirty="0"/>
              <a:t/>
            </a:r>
            <a:br>
              <a:rPr lang="tr-TR" dirty="0"/>
            </a:br>
            <a:r>
              <a:rPr lang="tr-TR" dirty="0" smtClean="0"/>
              <a:t>Sormak istediniz soru var mı?</a:t>
            </a:r>
            <a:br>
              <a:rPr lang="tr-TR" dirty="0" smtClean="0"/>
            </a:br>
            <a:r>
              <a:rPr lang="tr-TR" dirty="0"/>
              <a:t/>
            </a:r>
            <a:br>
              <a:rPr lang="tr-TR" dirty="0"/>
            </a:br>
            <a:r>
              <a:rPr lang="tr-TR" dirty="0" smtClean="0"/>
              <a:t>**</a:t>
            </a:r>
            <a:r>
              <a:rPr lang="tr-TR" dirty="0" err="1" smtClean="0"/>
              <a:t>Öğreniklerinizi</a:t>
            </a:r>
            <a:r>
              <a:rPr lang="tr-TR" dirty="0" smtClean="0"/>
              <a:t> kullanarak basit ve yaratıcı uygulamalar yapın ve burada sunun**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804833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Referanslar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>
                <a:hlinkClick r:id="rId2"/>
              </a:rPr>
              <a:t>http://</a:t>
            </a:r>
            <a:r>
              <a:rPr lang="tr-TR" dirty="0" smtClean="0">
                <a:hlinkClick r:id="rId2"/>
              </a:rPr>
              <a:t>www.pyzo.org/</a:t>
            </a:r>
            <a:endParaRPr lang="tr-TR" dirty="0" smtClean="0"/>
          </a:p>
          <a:p>
            <a:r>
              <a:rPr lang="tr-TR" dirty="0">
                <a:hlinkClick r:id="rId3"/>
              </a:rPr>
              <a:t>http://getpython3.com</a:t>
            </a:r>
            <a:r>
              <a:rPr lang="tr-TR" dirty="0" smtClean="0">
                <a:hlinkClick r:id="rId3"/>
              </a:rPr>
              <a:t>/</a:t>
            </a:r>
            <a:endParaRPr lang="tr-TR" dirty="0" smtClean="0"/>
          </a:p>
          <a:p>
            <a:r>
              <a:rPr lang="tr-TR" dirty="0">
                <a:hlinkClick r:id="rId4"/>
              </a:rPr>
              <a:t>http://</a:t>
            </a:r>
            <a:r>
              <a:rPr lang="tr-TR" dirty="0" smtClean="0">
                <a:hlinkClick r:id="rId4"/>
              </a:rPr>
              <a:t>www.diveintopython3.net/index.html</a:t>
            </a:r>
            <a:endParaRPr lang="tr-TR" dirty="0" smtClean="0"/>
          </a:p>
          <a:p>
            <a:r>
              <a:rPr lang="tr-TR" dirty="0">
                <a:hlinkClick r:id="rId5"/>
              </a:rPr>
              <a:t>https://</a:t>
            </a:r>
            <a:r>
              <a:rPr lang="tr-TR" dirty="0" smtClean="0">
                <a:hlinkClick r:id="rId5"/>
              </a:rPr>
              <a:t>www.tutorialspoint.com/python/python_dictionary.htm</a:t>
            </a:r>
            <a:endParaRPr lang="tr-TR" dirty="0" smtClean="0"/>
          </a:p>
          <a:p>
            <a:r>
              <a:rPr lang="tr-TR" dirty="0">
                <a:hlinkClick r:id="rId6"/>
              </a:rPr>
              <a:t>https://</a:t>
            </a:r>
            <a:r>
              <a:rPr lang="tr-TR" dirty="0" smtClean="0">
                <a:hlinkClick r:id="rId6"/>
              </a:rPr>
              <a:t>docs.python.org/3/tutorial/index.html</a:t>
            </a:r>
            <a:endParaRPr lang="tr-TR" dirty="0" smtClean="0"/>
          </a:p>
          <a:p>
            <a:endParaRPr lang="tr-TR" dirty="0" smtClean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271054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İlgili resim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1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6567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Python Dilini Kimler Kullanmalı?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Öğrenciler</a:t>
            </a:r>
          </a:p>
          <a:p>
            <a:r>
              <a:rPr lang="tr-TR" dirty="0" smtClean="0"/>
              <a:t>Araştırmacılar ve Mühendisler</a:t>
            </a:r>
          </a:p>
          <a:p>
            <a:r>
              <a:rPr lang="tr-TR" dirty="0" err="1" smtClean="0"/>
              <a:t>Hobici</a:t>
            </a:r>
            <a:r>
              <a:rPr lang="tr-TR" dirty="0" smtClean="0"/>
              <a:t> diye tabir edilen kendi başına deneyim kazanmak isteyenler.</a:t>
            </a:r>
          </a:p>
          <a:p>
            <a:r>
              <a:rPr lang="tr-TR" dirty="0" smtClean="0"/>
              <a:t>Şirketler, Ticari İşler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073097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N3d3n Python?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Programlaması kolay ve program uzunluğu kısa</a:t>
            </a:r>
          </a:p>
          <a:p>
            <a:r>
              <a:rPr lang="tr-TR" dirty="0" smtClean="0"/>
              <a:t>Hemen hemen ihtiyacınız olan tüm paketler hazır</a:t>
            </a:r>
          </a:p>
          <a:p>
            <a:r>
              <a:rPr lang="tr-TR" dirty="0" smtClean="0"/>
              <a:t>Hazır ve güçlü programlama ortamları</a:t>
            </a:r>
          </a:p>
          <a:p>
            <a:r>
              <a:rPr lang="tr-TR" dirty="0" smtClean="0"/>
              <a:t>Geniş kitlelerce kullanılıyor ve dili bilmeyen bile yapmak istediğinizi anlayabiliyor.</a:t>
            </a:r>
          </a:p>
          <a:p>
            <a:r>
              <a:rPr lang="tr-TR" dirty="0" smtClean="0"/>
              <a:t>Değişken tipi belirtmenize gerek yok. </a:t>
            </a:r>
            <a:r>
              <a:rPr lang="tr-TR" dirty="0" err="1" smtClean="0"/>
              <a:t>Pointer</a:t>
            </a:r>
            <a:r>
              <a:rPr lang="tr-TR" dirty="0"/>
              <a:t> </a:t>
            </a:r>
            <a:r>
              <a:rPr lang="tr-TR" dirty="0" smtClean="0"/>
              <a:t>ve referans yok.</a:t>
            </a:r>
          </a:p>
          <a:p>
            <a:r>
              <a:rPr lang="tr-TR" dirty="0" smtClean="0"/>
              <a:t>Unicode sayesinde İngilizce dışındaki karakterlerle çalışabiliyorsunuz.</a:t>
            </a:r>
          </a:p>
          <a:p>
            <a:r>
              <a:rPr lang="tr-TR" dirty="0" smtClean="0"/>
              <a:t>Yazılan program Python dilinin olduğu her yerde çalışıyor.</a:t>
            </a:r>
          </a:p>
          <a:p>
            <a:r>
              <a:rPr lang="tr-TR" dirty="0" smtClean="0"/>
              <a:t>Python açık kaynak olması c derleyicisinin olduğu yerde derlenip çalışmasını sağlıyor.</a:t>
            </a:r>
          </a:p>
        </p:txBody>
      </p:sp>
    </p:spTree>
    <p:extLst>
      <p:ext uri="{BB962C8B-B14F-4D97-AF65-F5344CB8AC3E}">
        <p14:creationId xmlns:p14="http://schemas.microsoft.com/office/powerpoint/2010/main" val="25144852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Versiyon 3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dirty="0" smtClean="0"/>
              <a:t>2008 de versiyon 3 çıktı. 2014 ile Python 3.4 standart hale geldi. 2020 gibi versiyon 2 desteği bitmesi dedikoduları var. 3 gelecektir.</a:t>
            </a:r>
          </a:p>
          <a:p>
            <a:r>
              <a:rPr lang="tr-TR" dirty="0" smtClean="0"/>
              <a:t>Daha iyi Unicode desteği</a:t>
            </a:r>
          </a:p>
          <a:p>
            <a:r>
              <a:rPr lang="tr-TR" dirty="0" smtClean="0"/>
              <a:t>Versiyon 2 den daha kolay yazım şekli. Programlamayı yeni öğrenenler için bile oldukça basit.</a:t>
            </a:r>
          </a:p>
          <a:p>
            <a:r>
              <a:rPr lang="tr-TR" dirty="0" smtClean="0"/>
              <a:t>Daha iyi </a:t>
            </a:r>
            <a:r>
              <a:rPr lang="tr-TR" dirty="0" err="1" smtClean="0"/>
              <a:t>exception</a:t>
            </a:r>
            <a:r>
              <a:rPr lang="tr-TR" dirty="0" smtClean="0"/>
              <a:t> desteği</a:t>
            </a:r>
          </a:p>
          <a:p>
            <a:r>
              <a:rPr lang="tr-TR" dirty="0" err="1" smtClean="0"/>
              <a:t>Print</a:t>
            </a:r>
            <a:r>
              <a:rPr lang="tr-TR" dirty="0"/>
              <a:t> "</a:t>
            </a:r>
            <a:r>
              <a:rPr lang="tr-TR" dirty="0" smtClean="0"/>
              <a:t>Merhaba</a:t>
            </a:r>
            <a:r>
              <a:rPr lang="tr-TR" dirty="0"/>
              <a:t>"</a:t>
            </a:r>
            <a:r>
              <a:rPr lang="tr-TR" dirty="0" smtClean="0"/>
              <a:t> değil. </a:t>
            </a:r>
            <a:r>
              <a:rPr lang="tr-TR" dirty="0" err="1" smtClean="0"/>
              <a:t>Print</a:t>
            </a:r>
            <a:r>
              <a:rPr lang="tr-TR" dirty="0"/>
              <a:t>("Merhaba</a:t>
            </a:r>
            <a:r>
              <a:rPr lang="tr-TR" dirty="0" smtClean="0"/>
              <a:t>")</a:t>
            </a:r>
          </a:p>
          <a:p>
            <a:r>
              <a:rPr lang="tr-TR" dirty="0" err="1"/>
              <a:t>x</a:t>
            </a:r>
            <a:r>
              <a:rPr lang="tr-TR" dirty="0" err="1" smtClean="0"/>
              <a:t>range</a:t>
            </a:r>
            <a:r>
              <a:rPr lang="tr-TR" dirty="0" smtClean="0"/>
              <a:t>() fonksiyonu yerine </a:t>
            </a:r>
            <a:r>
              <a:rPr lang="tr-TR" dirty="0" err="1"/>
              <a:t>range</a:t>
            </a:r>
            <a:r>
              <a:rPr lang="tr-TR" dirty="0" smtClean="0"/>
              <a:t>() kullanılacak.</a:t>
            </a:r>
          </a:p>
          <a:p>
            <a:r>
              <a:rPr lang="tr-TR" dirty="0" err="1"/>
              <a:t>r</a:t>
            </a:r>
            <a:r>
              <a:rPr lang="tr-TR" dirty="0" err="1" smtClean="0"/>
              <a:t>aw_input</a:t>
            </a:r>
            <a:r>
              <a:rPr lang="tr-TR" dirty="0" smtClean="0"/>
              <a:t>() yerine artık </a:t>
            </a:r>
            <a:r>
              <a:rPr lang="tr-TR" dirty="0" err="1" smtClean="0"/>
              <a:t>input</a:t>
            </a:r>
            <a:r>
              <a:rPr lang="tr-TR" dirty="0" smtClean="0"/>
              <a:t>()</a:t>
            </a:r>
          </a:p>
          <a:p>
            <a:r>
              <a:rPr lang="tr-TR" dirty="0" smtClean="0"/>
              <a:t>Ver2; 15/2=7, Ver3; 15/2=7.5</a:t>
            </a:r>
          </a:p>
          <a:p>
            <a:r>
              <a:rPr lang="tr-TR" dirty="0"/>
              <a:t>Ayrıntılar: http://getpython3.com/</a:t>
            </a:r>
          </a:p>
        </p:txBody>
      </p:sp>
    </p:spTree>
    <p:extLst>
      <p:ext uri="{BB962C8B-B14F-4D97-AF65-F5344CB8AC3E}">
        <p14:creationId xmlns:p14="http://schemas.microsoft.com/office/powerpoint/2010/main" val="5170820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7113783" cy="640445"/>
          </a:xfrm>
        </p:spPr>
        <p:txBody>
          <a:bodyPr/>
          <a:lstStyle/>
          <a:p>
            <a:r>
              <a:rPr lang="tr-TR" dirty="0" smtClean="0"/>
              <a:t>Python – Matlab Karşılaştırılması</a:t>
            </a:r>
            <a:endParaRPr lang="tr-TR" dirty="0"/>
          </a:p>
        </p:txBody>
      </p:sp>
      <p:pic>
        <p:nvPicPr>
          <p:cNvPr id="2054" name="Picture 6" descr="_images/pythonvsmatlab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925" y="1264555"/>
            <a:ext cx="7018964" cy="3421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ikdörtgen 3"/>
          <p:cNvSpPr/>
          <p:nvPr/>
        </p:nvSpPr>
        <p:spPr>
          <a:xfrm>
            <a:off x="9213299" y="0"/>
            <a:ext cx="29787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000" dirty="0" smtClean="0"/>
              <a:t>Ayrıntılar:</a:t>
            </a:r>
          </a:p>
          <a:p>
            <a:r>
              <a:rPr lang="tr-TR" sz="1000" dirty="0" smtClean="0"/>
              <a:t>http://www.pyzo.org/python_vs_matlab.html</a:t>
            </a:r>
            <a:endParaRPr lang="tr-TR" sz="1000" dirty="0"/>
          </a:p>
        </p:txBody>
      </p:sp>
      <p:sp>
        <p:nvSpPr>
          <p:cNvPr id="9" name="İçerik Yer Tutucusu 2"/>
          <p:cNvSpPr txBox="1">
            <a:spLocks/>
          </p:cNvSpPr>
          <p:nvPr/>
        </p:nvSpPr>
        <p:spPr>
          <a:xfrm>
            <a:off x="2592925" y="4686300"/>
            <a:ext cx="8362290" cy="21717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dirty="0" smtClean="0"/>
              <a:t>Python 2.7 ve 3.5 - Matlab 2017a içinde karşılıklı destekleniyor. Yüklemek için</a:t>
            </a:r>
          </a:p>
          <a:p>
            <a:r>
              <a:rPr lang="tr-TR" dirty="0" smtClean="0"/>
              <a:t>Komut penceresini açın.</a:t>
            </a:r>
          </a:p>
          <a:p>
            <a:r>
              <a:rPr lang="tr-TR" dirty="0" smtClean="0"/>
              <a:t>cd </a:t>
            </a:r>
            <a:r>
              <a:rPr lang="tr-TR" dirty="0"/>
              <a:t>C:\Program </a:t>
            </a:r>
            <a:r>
              <a:rPr lang="tr-TR" dirty="0" err="1" smtClean="0"/>
              <a:t>Files</a:t>
            </a:r>
            <a:r>
              <a:rPr lang="tr-TR" dirty="0" smtClean="0"/>
              <a:t>\MATLAB\R2017a\</a:t>
            </a:r>
            <a:r>
              <a:rPr lang="tr-TR" dirty="0" err="1" smtClean="0"/>
              <a:t>extern</a:t>
            </a:r>
            <a:r>
              <a:rPr lang="tr-TR" dirty="0" smtClean="0"/>
              <a:t>\</a:t>
            </a:r>
            <a:r>
              <a:rPr lang="tr-TR" dirty="0" err="1" smtClean="0"/>
              <a:t>engines</a:t>
            </a:r>
            <a:r>
              <a:rPr lang="tr-TR" dirty="0" smtClean="0"/>
              <a:t>\Python</a:t>
            </a:r>
          </a:p>
          <a:p>
            <a:r>
              <a:rPr lang="tr-TR" dirty="0" err="1" smtClean="0"/>
              <a:t>python</a:t>
            </a:r>
            <a:r>
              <a:rPr lang="tr-TR" dirty="0" smtClean="0"/>
              <a:t> setup.py </a:t>
            </a:r>
            <a:r>
              <a:rPr lang="tr-TR" dirty="0" err="1" smtClean="0"/>
              <a:t>install</a:t>
            </a:r>
            <a:r>
              <a:rPr lang="tr-TR" dirty="0" smtClean="0"/>
              <a:t> yazın.</a:t>
            </a:r>
          </a:p>
          <a:p>
            <a:r>
              <a:rPr lang="tr-TR" dirty="0" smtClean="0"/>
              <a:t>Aynı zamanda açık kaynak matlab </a:t>
            </a:r>
            <a:r>
              <a:rPr lang="tr-TR" dirty="0" err="1" smtClean="0"/>
              <a:t>to</a:t>
            </a:r>
            <a:r>
              <a:rPr lang="tr-TR" dirty="0" smtClean="0"/>
              <a:t> Python dönüştürücüleri bulunuyor. </a:t>
            </a:r>
            <a:r>
              <a:rPr lang="tr-TR" dirty="0" err="1" smtClean="0"/>
              <a:t>smop</a:t>
            </a:r>
            <a:r>
              <a:rPr lang="tr-TR" dirty="0" smtClean="0"/>
              <a:t> bunlardan biri.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722406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Python Çalışma Hızı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Python tek başına çok hızlı değildir, hele klasik bir c programcısı bu dili c programlar gibi programlarsa programları oldukça yavaş çalışır.</a:t>
            </a:r>
          </a:p>
          <a:p>
            <a:r>
              <a:rPr lang="tr-TR" dirty="0" err="1" smtClean="0"/>
              <a:t>Python’un</a:t>
            </a:r>
            <a:r>
              <a:rPr lang="tr-TR" dirty="0" smtClean="0"/>
              <a:t> hızlı paketlerinin büyük kısmı C/C++, Fortran dillerinde geliştir.</a:t>
            </a:r>
          </a:p>
          <a:p>
            <a:r>
              <a:rPr lang="tr-TR" dirty="0" smtClean="0"/>
              <a:t>Hız arttırmak üzere; </a:t>
            </a:r>
            <a:r>
              <a:rPr lang="tr-TR" dirty="0" err="1" smtClean="0"/>
              <a:t>Cython</a:t>
            </a:r>
            <a:r>
              <a:rPr lang="tr-TR" dirty="0" smtClean="0"/>
              <a:t>, </a:t>
            </a:r>
            <a:r>
              <a:rPr lang="tr-TR" dirty="0" err="1" smtClean="0"/>
              <a:t>Numba</a:t>
            </a:r>
            <a:r>
              <a:rPr lang="tr-TR" dirty="0" smtClean="0"/>
              <a:t>, </a:t>
            </a:r>
            <a:r>
              <a:rPr lang="tr-TR" dirty="0" err="1" smtClean="0"/>
              <a:t>Accelerate</a:t>
            </a:r>
            <a:r>
              <a:rPr lang="tr-TR" dirty="0" smtClean="0"/>
              <a:t>, </a:t>
            </a:r>
            <a:r>
              <a:rPr lang="tr-TR" dirty="0" err="1" smtClean="0"/>
              <a:t>Ctypes</a:t>
            </a:r>
            <a:r>
              <a:rPr lang="tr-TR" dirty="0" smtClean="0"/>
              <a:t>, </a:t>
            </a:r>
            <a:r>
              <a:rPr lang="tr-TR" dirty="0" err="1" smtClean="0"/>
              <a:t>Cffi</a:t>
            </a:r>
            <a:r>
              <a:rPr lang="tr-TR" dirty="0" smtClean="0"/>
              <a:t>, mpi4py, </a:t>
            </a:r>
            <a:r>
              <a:rPr lang="tr-TR" dirty="0" err="1" smtClean="0"/>
              <a:t>joblib</a:t>
            </a:r>
            <a:r>
              <a:rPr lang="tr-TR" dirty="0" smtClean="0"/>
              <a:t> paketleri kullanılabilir.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808829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Python Nasıl Yüklenir?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Windows için Python.org yada dağıtımlardan birinin sitesine girin, 32 ise x86 64 bit ise x64 seçin ve Python 3 versiyonunu indirin.</a:t>
            </a:r>
          </a:p>
          <a:p>
            <a:pPr marL="0" indent="0">
              <a:buNone/>
            </a:pPr>
            <a:r>
              <a:rPr lang="tr-TR" dirty="0">
                <a:hlinkClick r:id="rId2"/>
              </a:rPr>
              <a:t>https://www.python.org/downloads/release/python-363</a:t>
            </a:r>
            <a:r>
              <a:rPr lang="tr-TR" dirty="0" smtClean="0">
                <a:hlinkClick r:id="rId2"/>
              </a:rPr>
              <a:t>/</a:t>
            </a:r>
            <a:endParaRPr lang="tr-TR" dirty="0" smtClean="0"/>
          </a:p>
          <a:p>
            <a:pPr marL="0" indent="0">
              <a:buNone/>
            </a:pPr>
            <a:r>
              <a:rPr lang="tr-TR" dirty="0">
                <a:hlinkClick r:id="rId3"/>
              </a:rPr>
              <a:t>https://www.anaconda.com/download</a:t>
            </a:r>
            <a:r>
              <a:rPr lang="tr-TR" dirty="0" smtClean="0">
                <a:hlinkClick r:id="rId3"/>
              </a:rPr>
              <a:t>/</a:t>
            </a:r>
            <a:endParaRPr lang="tr-TR" dirty="0" smtClean="0"/>
          </a:p>
          <a:p>
            <a:pPr marL="0" indent="0">
              <a:buNone/>
            </a:pPr>
            <a:r>
              <a:rPr lang="tr-TR" dirty="0">
                <a:hlinkClick r:id="rId4"/>
              </a:rPr>
              <a:t>https://</a:t>
            </a:r>
            <a:r>
              <a:rPr lang="tr-TR" dirty="0" smtClean="0">
                <a:hlinkClick r:id="rId4"/>
              </a:rPr>
              <a:t>software.seek.intel.com/python-distribution</a:t>
            </a:r>
            <a:r>
              <a:rPr lang="tr-TR" dirty="0" smtClean="0"/>
              <a:t>  -  üyelik gerekli.</a:t>
            </a:r>
          </a:p>
          <a:p>
            <a:r>
              <a:rPr lang="tr-TR" dirty="0" smtClean="0"/>
              <a:t>Çift tıklayın ve yükleyin.</a:t>
            </a:r>
          </a:p>
          <a:p>
            <a:r>
              <a:rPr lang="tr-TR" dirty="0" smtClean="0"/>
              <a:t>Python Linux içinde geliyor. Yok ise </a:t>
            </a:r>
            <a:r>
              <a:rPr lang="tr-TR" dirty="0" err="1" smtClean="0"/>
              <a:t>apt</a:t>
            </a:r>
            <a:r>
              <a:rPr lang="tr-TR" dirty="0" smtClean="0"/>
              <a:t> </a:t>
            </a:r>
            <a:r>
              <a:rPr lang="tr-TR" dirty="0" err="1" smtClean="0"/>
              <a:t>install</a:t>
            </a:r>
            <a:r>
              <a:rPr lang="tr-TR" dirty="0" smtClean="0"/>
              <a:t> python3 python3-pip3</a:t>
            </a:r>
          </a:p>
          <a:p>
            <a:r>
              <a:rPr lang="tr-TR" dirty="0" smtClean="0"/>
              <a:t>Python ile bir dosyaya yazılmış program «Python ‘program adı’.</a:t>
            </a:r>
            <a:r>
              <a:rPr lang="tr-TR" dirty="0" err="1" smtClean="0"/>
              <a:t>py</a:t>
            </a:r>
            <a:r>
              <a:rPr lang="tr-TR" dirty="0" smtClean="0"/>
              <a:t>» şeklinde çalıştırılır.</a:t>
            </a:r>
          </a:p>
          <a:p>
            <a:endParaRPr lang="tr-TR" dirty="0" smtClean="0"/>
          </a:p>
          <a:p>
            <a:endParaRPr lang="tr-TR" dirty="0" smtClean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159567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İlk Python programı</a:t>
            </a:r>
            <a:br>
              <a:rPr lang="tr-TR" dirty="0" smtClean="0"/>
            </a:br>
            <a:r>
              <a:rPr lang="tr-TR" dirty="0" smtClean="0"/>
              <a:t>Programlamaya başladık </a:t>
            </a:r>
            <a:r>
              <a:rPr lang="tr-TR" b="1" i="1" u="sng" dirty="0" smtClean="0"/>
              <a:t>DİKKAT!</a:t>
            </a:r>
            <a:endParaRPr lang="tr-TR" b="1" i="1" u="sng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589212" y="2133600"/>
            <a:ext cx="9060596" cy="4724400"/>
          </a:xfrm>
        </p:spPr>
        <p:txBody>
          <a:bodyPr>
            <a:normAutofit fontScale="92500" lnSpcReduction="20000"/>
          </a:bodyPr>
          <a:lstStyle/>
          <a:p>
            <a:r>
              <a:rPr lang="tr-TR" dirty="0" smtClean="0"/>
              <a:t>Komut sistemini yada geliştirme ortamını açın. Artık Python dilini öğrendiniz.</a:t>
            </a:r>
          </a:p>
          <a:p>
            <a:r>
              <a:rPr lang="tr-TR" dirty="0" err="1"/>
              <a:t>print</a:t>
            </a:r>
            <a:r>
              <a:rPr lang="tr-TR" dirty="0"/>
              <a:t>("ne istersen yaz. "+'hatta Türkçe karakterleri "</a:t>
            </a:r>
            <a:r>
              <a:rPr lang="tr-TR" dirty="0" err="1"/>
              <a:t>üÜçÇşŞİöÖĞ</a:t>
            </a:r>
            <a:r>
              <a:rPr lang="tr-TR" dirty="0"/>
              <a:t>"' ,'ve sayıları'+</a:t>
            </a:r>
            <a:r>
              <a:rPr lang="tr-TR" dirty="0" err="1"/>
              <a:t>str</a:t>
            </a:r>
            <a:r>
              <a:rPr lang="tr-TR" dirty="0"/>
              <a:t>(15/2))</a:t>
            </a:r>
            <a:endParaRPr lang="tr-TR" dirty="0" smtClean="0"/>
          </a:p>
          <a:p>
            <a:r>
              <a:rPr lang="tr-TR" dirty="0" smtClean="0"/>
              <a:t>Python komut satırından kullananlar fark ettiyse matlab gibi hesap makinesi niyetine kullanabiliyor. Bazı örnekler;</a:t>
            </a:r>
          </a:p>
          <a:p>
            <a:pPr marL="0" indent="0">
              <a:buNone/>
            </a:pPr>
            <a:r>
              <a:rPr lang="tr-TR" dirty="0" smtClean="0"/>
              <a:t>&gt;&gt;&gt; 1+1</a:t>
            </a:r>
          </a:p>
          <a:p>
            <a:pPr marL="0" indent="0">
              <a:buNone/>
            </a:pPr>
            <a:r>
              <a:rPr lang="tr-TR" dirty="0" smtClean="0"/>
              <a:t>2</a:t>
            </a:r>
          </a:p>
          <a:p>
            <a:pPr marL="0" indent="0">
              <a:buNone/>
            </a:pPr>
            <a:r>
              <a:rPr lang="tr-TR" dirty="0" smtClean="0"/>
              <a:t>&gt;&gt;&gt; </a:t>
            </a:r>
            <a:r>
              <a:rPr lang="tr-TR" dirty="0" err="1" smtClean="0"/>
              <a:t>import</a:t>
            </a:r>
            <a:r>
              <a:rPr lang="tr-TR" dirty="0" smtClean="0"/>
              <a:t> </a:t>
            </a:r>
            <a:r>
              <a:rPr lang="tr-TR" dirty="0" err="1" smtClean="0"/>
              <a:t>math</a:t>
            </a:r>
            <a:endParaRPr lang="tr-TR" dirty="0"/>
          </a:p>
          <a:p>
            <a:pPr marL="0" indent="0">
              <a:buNone/>
            </a:pPr>
            <a:r>
              <a:rPr lang="tr-TR" dirty="0" smtClean="0"/>
              <a:t>&gt;&gt;&gt; a=30</a:t>
            </a:r>
          </a:p>
          <a:p>
            <a:pPr marL="0" indent="0">
              <a:buNone/>
            </a:pPr>
            <a:r>
              <a:rPr lang="tr-TR" dirty="0" smtClean="0"/>
              <a:t>&gt;&gt;&gt; </a:t>
            </a:r>
            <a:r>
              <a:rPr lang="tr-TR" dirty="0" err="1" smtClean="0"/>
              <a:t>math.sin</a:t>
            </a:r>
            <a:r>
              <a:rPr lang="tr-TR" dirty="0" smtClean="0"/>
              <a:t>(a)**2 + </a:t>
            </a:r>
            <a:r>
              <a:rPr lang="tr-TR" dirty="0" err="1" smtClean="0"/>
              <a:t>math.cos</a:t>
            </a:r>
            <a:r>
              <a:rPr lang="tr-TR" dirty="0" smtClean="0"/>
              <a:t>(a)**2</a:t>
            </a:r>
          </a:p>
          <a:p>
            <a:pPr marL="0" indent="0">
              <a:buNone/>
            </a:pPr>
            <a:r>
              <a:rPr lang="tr-TR" dirty="0" smtClean="0"/>
              <a:t>1.0</a:t>
            </a:r>
          </a:p>
          <a:p>
            <a:pPr marL="0" indent="0">
              <a:buNone/>
            </a:pPr>
            <a:r>
              <a:rPr lang="tr-TR" dirty="0" smtClean="0"/>
              <a:t>&gt;&gt;&gt; </a:t>
            </a:r>
            <a:r>
              <a:rPr lang="tr-TR" dirty="0" err="1" smtClean="0"/>
              <a:t>math.sin</a:t>
            </a:r>
            <a:r>
              <a:rPr lang="tr-TR" dirty="0" smtClean="0"/>
              <a:t>(30)</a:t>
            </a:r>
          </a:p>
          <a:p>
            <a:pPr marL="0" indent="0">
              <a:buNone/>
            </a:pPr>
            <a:r>
              <a:rPr lang="tr-TR" dirty="0"/>
              <a:t>-</a:t>
            </a:r>
            <a:r>
              <a:rPr lang="tr-TR" dirty="0" smtClean="0"/>
              <a:t>0.9880316240928618</a:t>
            </a:r>
          </a:p>
          <a:p>
            <a:pPr marL="0" indent="0">
              <a:buNone/>
            </a:pPr>
            <a:r>
              <a:rPr lang="tr-TR" dirty="0"/>
              <a:t>&gt;&gt;&gt; </a:t>
            </a:r>
            <a:r>
              <a:rPr lang="tr-TR" dirty="0" err="1"/>
              <a:t>math.sin</a:t>
            </a:r>
            <a:r>
              <a:rPr lang="tr-TR" dirty="0"/>
              <a:t>(30*</a:t>
            </a:r>
            <a:r>
              <a:rPr lang="tr-TR" dirty="0" err="1"/>
              <a:t>math.pi</a:t>
            </a:r>
            <a:r>
              <a:rPr lang="tr-TR" dirty="0"/>
              <a:t>/180)</a:t>
            </a:r>
            <a:endParaRPr lang="tr-TR" dirty="0" smtClean="0"/>
          </a:p>
          <a:p>
            <a:pPr marL="0" indent="0">
              <a:buNone/>
            </a:pPr>
            <a:r>
              <a:rPr lang="tr-TR" dirty="0"/>
              <a:t>0.49999999999999994</a:t>
            </a:r>
            <a:endParaRPr lang="tr-TR" dirty="0" smtClean="0"/>
          </a:p>
          <a:p>
            <a:pPr marL="0" indent="0">
              <a:buNone/>
            </a:pPr>
            <a:endParaRPr lang="tr-TR" dirty="0"/>
          </a:p>
        </p:txBody>
      </p:sp>
      <p:sp>
        <p:nvSpPr>
          <p:cNvPr id="4" name="Dikdörtgen 3"/>
          <p:cNvSpPr/>
          <p:nvPr/>
        </p:nvSpPr>
        <p:spPr>
          <a:xfrm>
            <a:off x="9307877" y="6457890"/>
            <a:ext cx="28841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000" dirty="0" smtClean="0"/>
              <a:t>Ayrıntılı Okuma için;</a:t>
            </a:r>
          </a:p>
          <a:p>
            <a:r>
              <a:rPr lang="tr-TR" sz="1000" dirty="0" smtClean="0"/>
              <a:t>http</a:t>
            </a:r>
            <a:r>
              <a:rPr lang="tr-TR" sz="1000" dirty="0"/>
              <a:t>://www.diveintopython3.net/index.html</a:t>
            </a:r>
          </a:p>
        </p:txBody>
      </p:sp>
    </p:spTree>
    <p:extLst>
      <p:ext uri="{BB962C8B-B14F-4D97-AF65-F5344CB8AC3E}">
        <p14:creationId xmlns:p14="http://schemas.microsoft.com/office/powerpoint/2010/main" val="34509321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uman">
  <a:themeElements>
    <a:clrScheme name="Duman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Duman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uman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216</TotalTime>
  <Words>1491</Words>
  <Application>Microsoft Office PowerPoint</Application>
  <PresentationFormat>Geniş ekran</PresentationFormat>
  <Paragraphs>190</Paragraphs>
  <Slides>22</Slides>
  <Notes>4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22</vt:i4>
      </vt:variant>
    </vt:vector>
  </HeadingPairs>
  <TitlesOfParts>
    <vt:vector size="29" baseType="lpstr">
      <vt:lpstr>Arial</vt:lpstr>
      <vt:lpstr>Calibri</vt:lpstr>
      <vt:lpstr>Century Gothic</vt:lpstr>
      <vt:lpstr>Wingdings</vt:lpstr>
      <vt:lpstr>Wingdings 3</vt:lpstr>
      <vt:lpstr>Duman</vt:lpstr>
      <vt:lpstr>Acrobat Document</vt:lpstr>
      <vt:lpstr>Python nedir?</vt:lpstr>
      <vt:lpstr>PowerPoint Sunusu</vt:lpstr>
      <vt:lpstr>Python Dilini Kimler Kullanmalı?</vt:lpstr>
      <vt:lpstr>N3d3n Python?</vt:lpstr>
      <vt:lpstr>Versiyon 3</vt:lpstr>
      <vt:lpstr>Python – Matlab Karşılaştırılması</vt:lpstr>
      <vt:lpstr>Python Çalışma Hızı</vt:lpstr>
      <vt:lpstr>Python Nasıl Yüklenir?</vt:lpstr>
      <vt:lpstr>İlk Python programı Programlamaya başladık DİKKAT!</vt:lpstr>
      <vt:lpstr>PowerPoint Sunusu</vt:lpstr>
      <vt:lpstr>Komut Satırından Python Paketleri Yüklemek</vt:lpstr>
      <vt:lpstr>PowerPoint Sunusu</vt:lpstr>
      <vt:lpstr>PowerPoint Sunusu</vt:lpstr>
      <vt:lpstr>İki Programda Python Dili</vt:lpstr>
      <vt:lpstr>İlk Program</vt:lpstr>
      <vt:lpstr>İkinci Program</vt:lpstr>
      <vt:lpstr>Fonksiyonu başka bir dosyadan çalıştırmak</vt:lpstr>
      <vt:lpstr>Pythonda Closureler Daha hızlı, daha az kod, daha derli toplu</vt:lpstr>
      <vt:lpstr>PowerPoint Sunusu</vt:lpstr>
      <vt:lpstr>Sonraki zamanlarda numpy, matplotlib, Python-opencv anlatıp Python ile neler yapılabilir anlamış olacaksınız.  Python temelinde kalan boşlukları zaman içinde uygulama yaparak tamamlayacağım.  Sormak istediniz soru var mı?  **Öğreniklerinizi kullanarak basit ve yaratıcı uygulamalar yapın ve burada sunun**</vt:lpstr>
      <vt:lpstr>Referanslar</vt:lpstr>
      <vt:lpstr>PowerPoint Sunusu</vt:lpstr>
    </vt:vector>
  </TitlesOfParts>
  <Company>Silentall Unattended Installer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nedir?</dc:title>
  <dc:creator>ronaldinho424</dc:creator>
  <cp:lastModifiedBy>selcuk caglar</cp:lastModifiedBy>
  <cp:revision>271</cp:revision>
  <dcterms:created xsi:type="dcterms:W3CDTF">2017-11-28T16:44:46Z</dcterms:created>
  <dcterms:modified xsi:type="dcterms:W3CDTF">2017-11-29T16:52:13Z</dcterms:modified>
</cp:coreProperties>
</file>

<file path=docProps/thumbnail.jpeg>
</file>